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58" d="100"/>
          <a:sy n="58" d="100"/>
        </p:scale>
        <p:origin x="1404"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3/25/2025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TheBarronInDecline/Applied-Data-Science-Capstone/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TheBarronInDecline/Applied-Data-Science-Capstone/blob/main/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TheBarronInDecline/Applied-Data-Science-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TheBarronInDecline/Applied-Data-Science-Capstone/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TheBarronInDecline/Applied-Data-Science-Capstone/blob/main/spacex-dash-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TheBarronInDecline/Applied-Data-Science-Capstone/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github.com/TheBarronInDecline/Applied-Data-Science-Capstone/blob/main/jupyter-labs-spacex-data-collection-api.ipynb" TargetMode="External"/><Relationship Id="rId5" Type="http://schemas.openxmlformats.org/officeDocument/2006/relationships/image" Target="../media/image12.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hyperlink" Target="https://en.wikipedia.org/wiki/List_of_Falcon_9_and_Falcon_Heavy_launches" TargetMode="External"/><Relationship Id="rId7" Type="http://schemas.openxmlformats.org/officeDocument/2006/relationships/image" Target="../media/image9.jp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hyperlink" Target="https://github.com/TheBarronInDecline/Applied-Data-Science-Capstone/blob/main/jupyter-labs-web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Federico Agustin Tomé</a:t>
            </a:r>
          </a:p>
          <a:p>
            <a:r>
              <a:rPr lang="en-US" dirty="0">
                <a:solidFill>
                  <a:schemeClr val="bg2"/>
                </a:solidFill>
                <a:latin typeface="Abadi" panose="020B0604020104020204" pitchFamily="34" charset="0"/>
                <a:ea typeface="SF Pro" pitchFamily="2" charset="0"/>
                <a:cs typeface="SF Pro" pitchFamily="2" charset="0"/>
              </a:rPr>
              <a:t>March 24,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20876" y="1704311"/>
            <a:ext cx="6728069" cy="4351338"/>
          </a:xfrm>
          <a:prstGeom prst="rect">
            <a:avLst/>
          </a:prstGeom>
        </p:spPr>
        <p:txBody>
          <a:bodyPr/>
          <a:lstStyle/>
          <a:p>
            <a:r>
              <a:rPr lang="en-US" sz="2200" b="0" i="0" dirty="0">
                <a:solidFill>
                  <a:srgbClr val="111111"/>
                </a:solidFill>
                <a:effectLst/>
                <a:latin typeface="Abadi" panose="020B0604020104020204" pitchFamily="34" charset="0"/>
              </a:rPr>
              <a:t>In the data obtained from the API we had to convert some missing values in the average value of the column, the data was also filtered only to consider falcon 9 missions.</a:t>
            </a:r>
          </a:p>
          <a:p>
            <a:r>
              <a:rPr lang="en-US" sz="2200" b="0" i="0" dirty="0">
                <a:solidFill>
                  <a:srgbClr val="111111"/>
                </a:solidFill>
                <a:effectLst/>
                <a:latin typeface="Abadi" panose="020B0604020104020204" pitchFamily="34" charset="0"/>
              </a:rPr>
              <a:t> In the </a:t>
            </a:r>
            <a:r>
              <a:rPr lang="en-US" sz="2200" b="0" i="0" dirty="0" err="1">
                <a:solidFill>
                  <a:srgbClr val="111111"/>
                </a:solidFill>
                <a:effectLst/>
                <a:latin typeface="Abadi" panose="020B0604020104020204" pitchFamily="34" charset="0"/>
              </a:rPr>
              <a:t>wikipedia</a:t>
            </a:r>
            <a:r>
              <a:rPr lang="en-US" sz="2200" b="0" i="0" dirty="0">
                <a:solidFill>
                  <a:srgbClr val="111111"/>
                </a:solidFill>
                <a:effectLst/>
                <a:latin typeface="Abadi" panose="020B0604020104020204" pitchFamily="34" charset="0"/>
              </a:rPr>
              <a:t> data, an irrelevant column was eliminated. However, the "Landing Pad" column retained its 28 missing values, since these represent that a landing pad was not used in the mission. </a:t>
            </a:r>
          </a:p>
          <a:p>
            <a:r>
              <a:rPr lang="en-US" sz="2200" b="0" i="0" dirty="0">
                <a:solidFill>
                  <a:srgbClr val="111111"/>
                </a:solidFill>
                <a:effectLst/>
                <a:latin typeface="Abadi" panose="020B0604020104020204" pitchFamily="34" charset="0"/>
              </a:rPr>
              <a:t>A feature called "class" was created, to be able to summarize the different categorical values of the "</a:t>
            </a:r>
            <a:r>
              <a:rPr lang="en-US" sz="2200" b="0" i="0" dirty="0" err="1">
                <a:solidFill>
                  <a:srgbClr val="111111"/>
                </a:solidFill>
                <a:effectLst/>
                <a:latin typeface="Abadi" panose="020B0604020104020204" pitchFamily="34" charset="0"/>
              </a:rPr>
              <a:t>landing_outcomes</a:t>
            </a:r>
            <a:r>
              <a:rPr lang="en-US" sz="2200" b="0" i="0" dirty="0">
                <a:solidFill>
                  <a:srgbClr val="111111"/>
                </a:solidFill>
                <a:effectLst/>
                <a:latin typeface="Abadi" panose="020B0604020104020204" pitchFamily="34" charset="0"/>
              </a:rPr>
              <a:t>" column, to only two categories: positive (1) or negative (0) result.   </a:t>
            </a:r>
            <a:endParaRPr lang="en-US" sz="2200" dirty="0">
              <a:solidFill>
                <a:schemeClr val="accent3">
                  <a:lumMod val="25000"/>
                </a:schemeClr>
              </a:solidFill>
              <a:latin typeface="Abadi" panose="020B0604020104020204" pitchFamily="34" charset="0"/>
            </a:endParaRPr>
          </a:p>
          <a:p>
            <a:pPr marL="0" indent="0">
              <a:buNone/>
            </a:pPr>
            <a:r>
              <a:rPr lang="es-AR" sz="2000" dirty="0" err="1">
                <a:hlinkClick r:id="rId3"/>
              </a:rPr>
              <a:t>Applied</a:t>
            </a:r>
            <a:r>
              <a:rPr lang="es-AR" sz="2000" dirty="0">
                <a:hlinkClick r:id="rId3"/>
              </a:rPr>
              <a:t>-Data-</a:t>
            </a:r>
            <a:r>
              <a:rPr lang="es-AR" sz="2000" dirty="0" err="1">
                <a:hlinkClick r:id="rId3"/>
              </a:rPr>
              <a:t>Science</a:t>
            </a:r>
            <a:r>
              <a:rPr lang="es-AR" sz="2000" dirty="0">
                <a:hlinkClick r:id="rId3"/>
              </a:rPr>
              <a:t>-</a:t>
            </a:r>
            <a:r>
              <a:rPr lang="es-AR" sz="2000" dirty="0" err="1">
                <a:hlinkClick r:id="rId3"/>
              </a:rPr>
              <a:t>Capstone</a:t>
            </a:r>
            <a:r>
              <a:rPr lang="es-AR" sz="2000" dirty="0">
                <a:hlinkClick r:id="rId3"/>
              </a:rPr>
              <a:t>/</a:t>
            </a:r>
            <a:r>
              <a:rPr lang="es-AR" sz="2000" dirty="0" err="1">
                <a:hlinkClick r:id="rId3"/>
              </a:rPr>
              <a:t>labs</a:t>
            </a:r>
            <a:r>
              <a:rPr lang="es-AR" sz="2000" dirty="0">
                <a:hlinkClick r:id="rId3"/>
              </a:rPr>
              <a:t>-</a:t>
            </a:r>
            <a:r>
              <a:rPr lang="es-AR" sz="2000" dirty="0" err="1">
                <a:hlinkClick r:id="rId3"/>
              </a:rPr>
              <a:t>jupyter</a:t>
            </a:r>
            <a:r>
              <a:rPr lang="es-AR" sz="2000" dirty="0">
                <a:hlinkClick r:id="rId3"/>
              </a:rPr>
              <a:t>-</a:t>
            </a:r>
            <a:r>
              <a:rPr lang="es-AR" sz="2000" dirty="0" err="1">
                <a:hlinkClick r:id="rId3"/>
              </a:rPr>
              <a:t>spacex</a:t>
            </a:r>
            <a:r>
              <a:rPr lang="es-AR" sz="2000" dirty="0">
                <a:hlinkClick r:id="rId3"/>
              </a:rPr>
              <a:t>-Data </a:t>
            </a:r>
            <a:r>
              <a:rPr lang="es-AR" sz="2000" dirty="0" err="1">
                <a:hlinkClick r:id="rId3"/>
              </a:rPr>
              <a:t>wrangling.ipynb</a:t>
            </a:r>
            <a:r>
              <a:rPr lang="es-AR" sz="2000" dirty="0">
                <a:hlinkClick r:id="rId3"/>
              </a:rPr>
              <a:t> at </a:t>
            </a:r>
            <a:r>
              <a:rPr lang="es-AR" sz="2000" dirty="0" err="1">
                <a:hlinkClick r:id="rId3"/>
              </a:rPr>
              <a:t>main</a:t>
            </a:r>
            <a:r>
              <a:rPr lang="es-AR" sz="2000" dirty="0">
                <a:hlinkClick r:id="rId3"/>
              </a:rPr>
              <a:t> · </a:t>
            </a:r>
            <a:r>
              <a:rPr lang="es-AR" sz="2000" dirty="0" err="1">
                <a:hlinkClick r:id="rId3"/>
              </a:rPr>
              <a:t>TheBarronInDecline</a:t>
            </a:r>
            <a:r>
              <a:rPr lang="es-AR" sz="2000" dirty="0">
                <a:hlinkClick r:id="rId3"/>
              </a:rPr>
              <a:t>/</a:t>
            </a:r>
            <a:r>
              <a:rPr lang="es-AR" sz="2000" dirty="0" err="1">
                <a:hlinkClick r:id="rId3"/>
              </a:rPr>
              <a:t>Applied</a:t>
            </a:r>
            <a:r>
              <a:rPr lang="es-AR" sz="2000" dirty="0">
                <a:hlinkClick r:id="rId3"/>
              </a:rPr>
              <a:t>-Data-</a:t>
            </a:r>
            <a:r>
              <a:rPr lang="es-AR" sz="2000" dirty="0" err="1">
                <a:hlinkClick r:id="rId3"/>
              </a:rPr>
              <a:t>Science</a:t>
            </a:r>
            <a:r>
              <a:rPr lang="es-AR" sz="2000" dirty="0">
                <a:hlinkClick r:id="rId3"/>
              </a:rPr>
              <a:t>-</a:t>
            </a:r>
            <a:r>
              <a:rPr lang="es-AR" sz="2000" dirty="0" err="1">
                <a:hlinkClick r:id="rId3"/>
              </a:rPr>
              <a:t>Capstone</a:t>
            </a:r>
            <a:endParaRPr lang="en-US" sz="2000"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ángulo: esquinas redondeadas 1">
            <a:extLst>
              <a:ext uri="{FF2B5EF4-FFF2-40B4-BE49-F238E27FC236}">
                <a16:creationId xmlns:a16="http://schemas.microsoft.com/office/drawing/2014/main" id="{21AFA829-2959-4EB5-70F3-6ED4AC328366}"/>
              </a:ext>
            </a:extLst>
          </p:cNvPr>
          <p:cNvSpPr/>
          <p:nvPr/>
        </p:nvSpPr>
        <p:spPr>
          <a:xfrm>
            <a:off x="8595360" y="1551710"/>
            <a:ext cx="2194560" cy="12217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Rectángulo: esquinas redondeadas 2">
            <a:extLst>
              <a:ext uri="{FF2B5EF4-FFF2-40B4-BE49-F238E27FC236}">
                <a16:creationId xmlns:a16="http://schemas.microsoft.com/office/drawing/2014/main" id="{C1B5D649-6961-F0BE-57B7-8B46304DFA7F}"/>
              </a:ext>
            </a:extLst>
          </p:cNvPr>
          <p:cNvSpPr/>
          <p:nvPr/>
        </p:nvSpPr>
        <p:spPr>
          <a:xfrm>
            <a:off x="8595360" y="3246033"/>
            <a:ext cx="2194560" cy="12217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 name="Rectángulo: esquinas redondeadas 5">
            <a:extLst>
              <a:ext uri="{FF2B5EF4-FFF2-40B4-BE49-F238E27FC236}">
                <a16:creationId xmlns:a16="http://schemas.microsoft.com/office/drawing/2014/main" id="{9337C7BC-BD3F-EACA-3C60-D02EE7586FCF}"/>
              </a:ext>
            </a:extLst>
          </p:cNvPr>
          <p:cNvSpPr/>
          <p:nvPr/>
        </p:nvSpPr>
        <p:spPr>
          <a:xfrm>
            <a:off x="8595360" y="4987059"/>
            <a:ext cx="2194560" cy="12217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CuadroTexto 6">
            <a:extLst>
              <a:ext uri="{FF2B5EF4-FFF2-40B4-BE49-F238E27FC236}">
                <a16:creationId xmlns:a16="http://schemas.microsoft.com/office/drawing/2014/main" id="{6860FCB6-F654-1DD6-65FE-9EF8A6E66DE1}"/>
              </a:ext>
            </a:extLst>
          </p:cNvPr>
          <p:cNvSpPr txBox="1"/>
          <p:nvPr/>
        </p:nvSpPr>
        <p:spPr>
          <a:xfrm>
            <a:off x="8714772" y="1704311"/>
            <a:ext cx="2075148" cy="646331"/>
          </a:xfrm>
          <a:prstGeom prst="rect">
            <a:avLst/>
          </a:prstGeom>
          <a:noFill/>
        </p:spPr>
        <p:txBody>
          <a:bodyPr wrap="square" rtlCol="0">
            <a:spAutoFit/>
          </a:bodyPr>
          <a:lstStyle/>
          <a:p>
            <a:r>
              <a:rPr lang="es-AR" dirty="0" err="1"/>
              <a:t>Landing_outcomes</a:t>
            </a:r>
            <a:endParaRPr lang="es-AR" dirty="0"/>
          </a:p>
          <a:p>
            <a:pPr algn="ctr"/>
            <a:r>
              <a:rPr lang="es-AR" dirty="0"/>
              <a:t>(</a:t>
            </a:r>
            <a:r>
              <a:rPr lang="es-AR" dirty="0" err="1"/>
              <a:t>Multiple</a:t>
            </a:r>
            <a:r>
              <a:rPr lang="es-AR" dirty="0"/>
              <a:t> </a:t>
            </a:r>
            <a:r>
              <a:rPr lang="es-AR" dirty="0" err="1"/>
              <a:t>classes</a:t>
            </a:r>
            <a:r>
              <a:rPr lang="es-AR" dirty="0"/>
              <a:t>)</a:t>
            </a:r>
          </a:p>
        </p:txBody>
      </p:sp>
      <p:sp>
        <p:nvSpPr>
          <p:cNvPr id="9" name="CuadroTexto 8">
            <a:extLst>
              <a:ext uri="{FF2B5EF4-FFF2-40B4-BE49-F238E27FC236}">
                <a16:creationId xmlns:a16="http://schemas.microsoft.com/office/drawing/2014/main" id="{33667E2F-E20B-F200-F8EE-F08B351F35A6}"/>
              </a:ext>
            </a:extLst>
          </p:cNvPr>
          <p:cNvSpPr txBox="1"/>
          <p:nvPr/>
        </p:nvSpPr>
        <p:spPr>
          <a:xfrm>
            <a:off x="8729880" y="3404639"/>
            <a:ext cx="1925519" cy="646331"/>
          </a:xfrm>
          <a:prstGeom prst="rect">
            <a:avLst/>
          </a:prstGeom>
          <a:noFill/>
        </p:spPr>
        <p:txBody>
          <a:bodyPr wrap="square" rtlCol="0">
            <a:spAutoFit/>
          </a:bodyPr>
          <a:lstStyle/>
          <a:p>
            <a:pPr algn="ctr"/>
            <a:r>
              <a:rPr lang="es-AR" dirty="0" err="1"/>
              <a:t>Feature</a:t>
            </a:r>
            <a:r>
              <a:rPr lang="es-AR" dirty="0"/>
              <a:t> </a:t>
            </a:r>
            <a:r>
              <a:rPr lang="es-AR" dirty="0" err="1"/>
              <a:t>engineering</a:t>
            </a:r>
            <a:endParaRPr lang="es-AR" dirty="0"/>
          </a:p>
        </p:txBody>
      </p:sp>
      <p:sp>
        <p:nvSpPr>
          <p:cNvPr id="10" name="CuadroTexto 9">
            <a:extLst>
              <a:ext uri="{FF2B5EF4-FFF2-40B4-BE49-F238E27FC236}">
                <a16:creationId xmlns:a16="http://schemas.microsoft.com/office/drawing/2014/main" id="{AD04971C-B028-C24F-BBEF-C40F3E5B02B9}"/>
              </a:ext>
            </a:extLst>
          </p:cNvPr>
          <p:cNvSpPr txBox="1"/>
          <p:nvPr/>
        </p:nvSpPr>
        <p:spPr>
          <a:xfrm>
            <a:off x="8714771" y="5164975"/>
            <a:ext cx="1925519" cy="923330"/>
          </a:xfrm>
          <a:prstGeom prst="rect">
            <a:avLst/>
          </a:prstGeom>
          <a:noFill/>
        </p:spPr>
        <p:txBody>
          <a:bodyPr wrap="square" rtlCol="0">
            <a:spAutoFit/>
          </a:bodyPr>
          <a:lstStyle/>
          <a:p>
            <a:pPr algn="ctr"/>
            <a:r>
              <a:rPr lang="es-AR" dirty="0" err="1"/>
              <a:t>Class</a:t>
            </a:r>
            <a:endParaRPr lang="es-AR" dirty="0"/>
          </a:p>
          <a:p>
            <a:pPr algn="ctr"/>
            <a:r>
              <a:rPr lang="es-AR" dirty="0"/>
              <a:t>(</a:t>
            </a:r>
            <a:r>
              <a:rPr lang="es-AR" dirty="0" err="1"/>
              <a:t>Only</a:t>
            </a:r>
            <a:r>
              <a:rPr lang="es-AR" dirty="0"/>
              <a:t> </a:t>
            </a:r>
            <a:r>
              <a:rPr lang="es-AR" dirty="0" err="1"/>
              <a:t>two</a:t>
            </a:r>
            <a:r>
              <a:rPr lang="es-AR" dirty="0"/>
              <a:t> </a:t>
            </a:r>
            <a:r>
              <a:rPr lang="es-AR" dirty="0" err="1"/>
              <a:t>categories</a:t>
            </a:r>
            <a:r>
              <a:rPr lang="es-AR" dirty="0"/>
              <a:t>)</a:t>
            </a:r>
          </a:p>
        </p:txBody>
      </p:sp>
      <p:sp>
        <p:nvSpPr>
          <p:cNvPr id="11" name="Flecha: hacia abajo 10">
            <a:extLst>
              <a:ext uri="{FF2B5EF4-FFF2-40B4-BE49-F238E27FC236}">
                <a16:creationId xmlns:a16="http://schemas.microsoft.com/office/drawing/2014/main" id="{A4A7B034-D305-3D03-5882-E793AE79ECD0}"/>
              </a:ext>
            </a:extLst>
          </p:cNvPr>
          <p:cNvSpPr/>
          <p:nvPr/>
        </p:nvSpPr>
        <p:spPr>
          <a:xfrm>
            <a:off x="9559636" y="2892829"/>
            <a:ext cx="182880" cy="23268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Flecha: hacia abajo 11">
            <a:extLst>
              <a:ext uri="{FF2B5EF4-FFF2-40B4-BE49-F238E27FC236}">
                <a16:creationId xmlns:a16="http://schemas.microsoft.com/office/drawing/2014/main" id="{F86FD055-4F13-193C-EF5B-BF60C158001E}"/>
              </a:ext>
            </a:extLst>
          </p:cNvPr>
          <p:cNvSpPr/>
          <p:nvPr/>
        </p:nvSpPr>
        <p:spPr>
          <a:xfrm>
            <a:off x="9559636" y="4626408"/>
            <a:ext cx="182880" cy="23268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13165"/>
            <a:ext cx="9745589" cy="781396"/>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In total we visualized the data with 7 charts, one line chart, one bar chart and five scatter plots. </a:t>
            </a:r>
            <a:r>
              <a:rPr lang="en-US" sz="2200" b="0" i="0" dirty="0">
                <a:solidFill>
                  <a:srgbClr val="111111"/>
                </a:solidFill>
                <a:effectLst/>
                <a:latin typeface="Abadi" panose="020B0604020104020204" pitchFamily="34" charset="0"/>
              </a:rPr>
              <a:t>The purposes of these charts were:</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Rectángulo: esquinas redondeadas 1">
            <a:extLst>
              <a:ext uri="{FF2B5EF4-FFF2-40B4-BE49-F238E27FC236}">
                <a16:creationId xmlns:a16="http://schemas.microsoft.com/office/drawing/2014/main" id="{6E8E138F-B731-B04A-69DF-A6317E8E6715}"/>
              </a:ext>
            </a:extLst>
          </p:cNvPr>
          <p:cNvSpPr/>
          <p:nvPr/>
        </p:nvSpPr>
        <p:spPr>
          <a:xfrm>
            <a:off x="770010" y="2427317"/>
            <a:ext cx="4034746" cy="359825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 name="Rectángulo: esquinas redondeadas 5">
            <a:extLst>
              <a:ext uri="{FF2B5EF4-FFF2-40B4-BE49-F238E27FC236}">
                <a16:creationId xmlns:a16="http://schemas.microsoft.com/office/drawing/2014/main" id="{AD5BA8E2-95BE-77EC-7BCA-833F125B7975}"/>
              </a:ext>
            </a:extLst>
          </p:cNvPr>
          <p:cNvSpPr/>
          <p:nvPr/>
        </p:nvSpPr>
        <p:spPr>
          <a:xfrm>
            <a:off x="5070764" y="2427317"/>
            <a:ext cx="2743200" cy="359825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Rectángulo: esquinas redondeadas 6">
            <a:extLst>
              <a:ext uri="{FF2B5EF4-FFF2-40B4-BE49-F238E27FC236}">
                <a16:creationId xmlns:a16="http://schemas.microsoft.com/office/drawing/2014/main" id="{9736B70A-9045-0697-22BD-0DA538DF9921}"/>
              </a:ext>
            </a:extLst>
          </p:cNvPr>
          <p:cNvSpPr/>
          <p:nvPr/>
        </p:nvSpPr>
        <p:spPr>
          <a:xfrm>
            <a:off x="8005159" y="2427315"/>
            <a:ext cx="2743200" cy="359825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 name="CuadroTexto 7">
            <a:extLst>
              <a:ext uri="{FF2B5EF4-FFF2-40B4-BE49-F238E27FC236}">
                <a16:creationId xmlns:a16="http://schemas.microsoft.com/office/drawing/2014/main" id="{A757D683-67A8-C21B-0833-77C469EF2465}"/>
              </a:ext>
            </a:extLst>
          </p:cNvPr>
          <p:cNvSpPr txBox="1"/>
          <p:nvPr/>
        </p:nvSpPr>
        <p:spPr>
          <a:xfrm>
            <a:off x="1016772" y="2520027"/>
            <a:ext cx="3541222" cy="3416320"/>
          </a:xfrm>
          <a:prstGeom prst="rect">
            <a:avLst/>
          </a:prstGeom>
          <a:noFill/>
        </p:spPr>
        <p:txBody>
          <a:bodyPr wrap="square" rtlCol="0">
            <a:spAutoFit/>
          </a:bodyPr>
          <a:lstStyle/>
          <a:p>
            <a:r>
              <a:rPr lang="es-AR" b="1" dirty="0" err="1"/>
              <a:t>Scatter</a:t>
            </a:r>
            <a:r>
              <a:rPr lang="es-AR" b="1" dirty="0"/>
              <a:t> </a:t>
            </a:r>
            <a:r>
              <a:rPr lang="es-AR" b="1" dirty="0" err="1"/>
              <a:t>plots</a:t>
            </a:r>
            <a:r>
              <a:rPr lang="es-AR" b="1" dirty="0"/>
              <a:t>:</a:t>
            </a:r>
          </a:p>
          <a:p>
            <a:r>
              <a:rPr lang="en-US" dirty="0">
                <a:solidFill>
                  <a:srgbClr val="111111"/>
                </a:solidFill>
                <a:latin typeface="Roboto" panose="02000000000000000000" pitchFamily="2" charset="0"/>
              </a:rPr>
              <a:t>The </a:t>
            </a:r>
            <a:r>
              <a:rPr lang="en-US" b="0" i="0" dirty="0">
                <a:solidFill>
                  <a:srgbClr val="111111"/>
                </a:solidFill>
                <a:effectLst/>
                <a:latin typeface="Roboto" panose="02000000000000000000" pitchFamily="2" charset="0"/>
              </a:rPr>
              <a:t>data points have a color mapping depending on whether they belong to the category of successful or failed landings. Plots retract the following correlations:</a:t>
            </a:r>
          </a:p>
          <a:p>
            <a:r>
              <a:rPr lang="en-US" dirty="0">
                <a:solidFill>
                  <a:srgbClr val="111111"/>
                </a:solidFill>
                <a:latin typeface="Roboto" panose="02000000000000000000" pitchFamily="2" charset="0"/>
              </a:rPr>
              <a:t>-Flight number &amp; payload mass</a:t>
            </a:r>
          </a:p>
          <a:p>
            <a:r>
              <a:rPr lang="en-US" dirty="0">
                <a:solidFill>
                  <a:srgbClr val="111111"/>
                </a:solidFill>
                <a:latin typeface="Roboto" panose="02000000000000000000" pitchFamily="2" charset="0"/>
              </a:rPr>
              <a:t>-Flight number &amp; launch site</a:t>
            </a:r>
          </a:p>
          <a:p>
            <a:r>
              <a:rPr lang="en-US" dirty="0">
                <a:solidFill>
                  <a:srgbClr val="111111"/>
                </a:solidFill>
                <a:latin typeface="Roboto" panose="02000000000000000000" pitchFamily="2" charset="0"/>
              </a:rPr>
              <a:t>-Payload mass &amp; launch site</a:t>
            </a:r>
          </a:p>
          <a:p>
            <a:r>
              <a:rPr lang="en-US" dirty="0">
                <a:solidFill>
                  <a:srgbClr val="111111"/>
                </a:solidFill>
                <a:latin typeface="Roboto" panose="02000000000000000000" pitchFamily="2" charset="0"/>
              </a:rPr>
              <a:t>-Flight number &amp; orbit</a:t>
            </a:r>
          </a:p>
          <a:p>
            <a:r>
              <a:rPr lang="en-US" dirty="0">
                <a:solidFill>
                  <a:srgbClr val="111111"/>
                </a:solidFill>
                <a:latin typeface="Roboto" panose="02000000000000000000" pitchFamily="2" charset="0"/>
              </a:rPr>
              <a:t>-Payload mass &amp; orbit</a:t>
            </a:r>
            <a:endParaRPr lang="es-AR" dirty="0">
              <a:latin typeface="Abadi" panose="020B0604020104020204" pitchFamily="34" charset="0"/>
            </a:endParaRPr>
          </a:p>
        </p:txBody>
      </p:sp>
      <p:sp>
        <p:nvSpPr>
          <p:cNvPr id="9" name="CuadroTexto 8">
            <a:extLst>
              <a:ext uri="{FF2B5EF4-FFF2-40B4-BE49-F238E27FC236}">
                <a16:creationId xmlns:a16="http://schemas.microsoft.com/office/drawing/2014/main" id="{3EA737F6-15BD-48E5-A1D5-FB9173E59CD3}"/>
              </a:ext>
            </a:extLst>
          </p:cNvPr>
          <p:cNvSpPr txBox="1"/>
          <p:nvPr/>
        </p:nvSpPr>
        <p:spPr>
          <a:xfrm>
            <a:off x="5267607" y="2520027"/>
            <a:ext cx="2313600" cy="3416320"/>
          </a:xfrm>
          <a:prstGeom prst="rect">
            <a:avLst/>
          </a:prstGeom>
          <a:noFill/>
        </p:spPr>
        <p:txBody>
          <a:bodyPr wrap="square" rtlCol="0">
            <a:spAutoFit/>
          </a:bodyPr>
          <a:lstStyle/>
          <a:p>
            <a:r>
              <a:rPr lang="es-AR" b="1" dirty="0"/>
              <a:t>Bar chart:</a:t>
            </a:r>
          </a:p>
          <a:p>
            <a:r>
              <a:rPr lang="es-AR" dirty="0" err="1"/>
              <a:t>One</a:t>
            </a:r>
            <a:r>
              <a:rPr lang="es-AR" dirty="0"/>
              <a:t> chart </a:t>
            </a:r>
            <a:r>
              <a:rPr lang="es-AR" dirty="0" err="1"/>
              <a:t>to</a:t>
            </a:r>
            <a:r>
              <a:rPr lang="es-AR" dirty="0"/>
              <a:t> </a:t>
            </a:r>
            <a:r>
              <a:rPr lang="es-AR" dirty="0" err="1"/>
              <a:t>visualize</a:t>
            </a:r>
            <a:r>
              <a:rPr lang="es-AR" dirty="0"/>
              <a:t> de </a:t>
            </a:r>
            <a:r>
              <a:rPr lang="es-AR" dirty="0" err="1"/>
              <a:t>relationship</a:t>
            </a:r>
            <a:r>
              <a:rPr lang="es-AR" dirty="0"/>
              <a:t> </a:t>
            </a:r>
            <a:r>
              <a:rPr lang="es-AR" dirty="0" err="1"/>
              <a:t>between</a:t>
            </a:r>
            <a:r>
              <a:rPr lang="es-AR" dirty="0"/>
              <a:t> </a:t>
            </a:r>
            <a:r>
              <a:rPr lang="es-AR" dirty="0" err="1"/>
              <a:t>success</a:t>
            </a:r>
            <a:r>
              <a:rPr lang="es-AR" dirty="0"/>
              <a:t> </a:t>
            </a:r>
            <a:r>
              <a:rPr lang="es-AR" dirty="0" err="1"/>
              <a:t>rate</a:t>
            </a:r>
            <a:r>
              <a:rPr lang="es-AR" dirty="0"/>
              <a:t> (</a:t>
            </a:r>
            <a:r>
              <a:rPr lang="es-AR" dirty="0" err="1"/>
              <a:t>the</a:t>
            </a:r>
            <a:r>
              <a:rPr lang="es-AR" dirty="0"/>
              <a:t> mean </a:t>
            </a:r>
            <a:r>
              <a:rPr lang="es-AR" dirty="0" err="1"/>
              <a:t>of</a:t>
            </a:r>
            <a:r>
              <a:rPr lang="es-AR" dirty="0"/>
              <a:t> </a:t>
            </a:r>
            <a:r>
              <a:rPr lang="es-AR" dirty="0" err="1"/>
              <a:t>the</a:t>
            </a:r>
            <a:r>
              <a:rPr lang="es-AR" dirty="0"/>
              <a:t> variable “</a:t>
            </a:r>
            <a:r>
              <a:rPr lang="es-AR" dirty="0" err="1"/>
              <a:t>class</a:t>
            </a:r>
            <a:r>
              <a:rPr lang="es-AR" dirty="0"/>
              <a:t>”) </a:t>
            </a:r>
            <a:r>
              <a:rPr lang="es-AR" dirty="0" err="1"/>
              <a:t>of</a:t>
            </a:r>
            <a:r>
              <a:rPr lang="es-AR" dirty="0"/>
              <a:t> </a:t>
            </a:r>
            <a:r>
              <a:rPr lang="es-AR" dirty="0" err="1"/>
              <a:t>each</a:t>
            </a:r>
            <a:r>
              <a:rPr lang="es-AR" dirty="0"/>
              <a:t> </a:t>
            </a:r>
            <a:r>
              <a:rPr lang="es-AR" dirty="0" err="1"/>
              <a:t>orbit</a:t>
            </a:r>
            <a:r>
              <a:rPr lang="es-AR" dirty="0"/>
              <a:t>:</a:t>
            </a:r>
          </a:p>
          <a:p>
            <a:r>
              <a:rPr lang="es-AR" dirty="0"/>
              <a:t>-GEO</a:t>
            </a:r>
          </a:p>
          <a:p>
            <a:r>
              <a:rPr lang="es-AR" dirty="0"/>
              <a:t>-HEO</a:t>
            </a:r>
          </a:p>
          <a:p>
            <a:r>
              <a:rPr lang="es-AR" dirty="0"/>
              <a:t>-MEO</a:t>
            </a:r>
          </a:p>
          <a:p>
            <a:r>
              <a:rPr lang="es-AR" dirty="0"/>
              <a:t>-GTO</a:t>
            </a:r>
          </a:p>
          <a:p>
            <a:r>
              <a:rPr lang="es-AR" dirty="0"/>
              <a:t>-</a:t>
            </a:r>
            <a:r>
              <a:rPr lang="es-AR" dirty="0" err="1"/>
              <a:t>etc</a:t>
            </a:r>
            <a:endParaRPr lang="es-AR" dirty="0"/>
          </a:p>
        </p:txBody>
      </p:sp>
      <p:sp>
        <p:nvSpPr>
          <p:cNvPr id="10" name="CuadroTexto 9">
            <a:extLst>
              <a:ext uri="{FF2B5EF4-FFF2-40B4-BE49-F238E27FC236}">
                <a16:creationId xmlns:a16="http://schemas.microsoft.com/office/drawing/2014/main" id="{2070E883-EA2B-517F-13C4-B5AFF9DDB3A5}"/>
              </a:ext>
            </a:extLst>
          </p:cNvPr>
          <p:cNvSpPr txBox="1"/>
          <p:nvPr/>
        </p:nvSpPr>
        <p:spPr>
          <a:xfrm>
            <a:off x="8290820" y="2520027"/>
            <a:ext cx="2224779" cy="2308324"/>
          </a:xfrm>
          <a:prstGeom prst="rect">
            <a:avLst/>
          </a:prstGeom>
          <a:noFill/>
        </p:spPr>
        <p:txBody>
          <a:bodyPr wrap="square" rtlCol="0">
            <a:spAutoFit/>
          </a:bodyPr>
          <a:lstStyle/>
          <a:p>
            <a:r>
              <a:rPr lang="es-AR" b="1" dirty="0"/>
              <a:t>Line chart:</a:t>
            </a:r>
          </a:p>
          <a:p>
            <a:r>
              <a:rPr lang="es-AR" dirty="0" err="1"/>
              <a:t>One</a:t>
            </a:r>
            <a:r>
              <a:rPr lang="es-AR" dirty="0"/>
              <a:t> chart </a:t>
            </a:r>
            <a:r>
              <a:rPr lang="es-AR" dirty="0" err="1"/>
              <a:t>to</a:t>
            </a:r>
            <a:r>
              <a:rPr lang="es-AR" dirty="0"/>
              <a:t> </a:t>
            </a:r>
            <a:r>
              <a:rPr lang="es-AR" dirty="0" err="1"/>
              <a:t>visualize</a:t>
            </a:r>
            <a:r>
              <a:rPr lang="es-AR" dirty="0"/>
              <a:t>  </a:t>
            </a:r>
            <a:r>
              <a:rPr lang="es-AR" dirty="0" err="1"/>
              <a:t>the</a:t>
            </a:r>
            <a:r>
              <a:rPr lang="es-AR" dirty="0"/>
              <a:t> </a:t>
            </a:r>
            <a:r>
              <a:rPr lang="es-AR" dirty="0" err="1"/>
              <a:t>launch</a:t>
            </a:r>
            <a:r>
              <a:rPr lang="es-AR" dirty="0"/>
              <a:t> </a:t>
            </a:r>
            <a:r>
              <a:rPr lang="es-AR" dirty="0" err="1"/>
              <a:t>success</a:t>
            </a:r>
            <a:r>
              <a:rPr lang="es-AR" dirty="0"/>
              <a:t> </a:t>
            </a:r>
            <a:r>
              <a:rPr lang="es-AR" dirty="0" err="1"/>
              <a:t>yearly</a:t>
            </a:r>
            <a:r>
              <a:rPr lang="es-AR" dirty="0"/>
              <a:t> </a:t>
            </a:r>
            <a:r>
              <a:rPr lang="es-AR" dirty="0" err="1"/>
              <a:t>trend</a:t>
            </a:r>
            <a:r>
              <a:rPr lang="es-AR" dirty="0"/>
              <a:t> (</a:t>
            </a:r>
            <a:r>
              <a:rPr lang="es-AR" dirty="0" err="1"/>
              <a:t>the</a:t>
            </a:r>
            <a:r>
              <a:rPr lang="es-AR" dirty="0"/>
              <a:t> mean </a:t>
            </a:r>
            <a:r>
              <a:rPr lang="es-AR" dirty="0" err="1"/>
              <a:t>of</a:t>
            </a:r>
            <a:r>
              <a:rPr lang="es-AR" dirty="0"/>
              <a:t> variable “</a:t>
            </a:r>
            <a:r>
              <a:rPr lang="es-AR" dirty="0" err="1"/>
              <a:t>class</a:t>
            </a:r>
            <a:r>
              <a:rPr lang="es-AR" dirty="0"/>
              <a:t>” </a:t>
            </a:r>
            <a:r>
              <a:rPr lang="es-AR" dirty="0" err="1"/>
              <a:t>for</a:t>
            </a:r>
            <a:r>
              <a:rPr lang="es-AR" dirty="0"/>
              <a:t> </a:t>
            </a:r>
            <a:r>
              <a:rPr lang="es-AR" dirty="0" err="1"/>
              <a:t>each</a:t>
            </a:r>
            <a:r>
              <a:rPr lang="es-AR" dirty="0"/>
              <a:t> </a:t>
            </a:r>
            <a:r>
              <a:rPr lang="es-AR" dirty="0" err="1"/>
              <a:t>year</a:t>
            </a:r>
            <a:r>
              <a:rPr lang="es-AR" dirty="0"/>
              <a:t>).</a:t>
            </a:r>
          </a:p>
          <a:p>
            <a:r>
              <a:rPr lang="es-AR" dirty="0" err="1"/>
              <a:t>The</a:t>
            </a:r>
            <a:r>
              <a:rPr lang="es-AR" dirty="0"/>
              <a:t> ten </a:t>
            </a:r>
            <a:r>
              <a:rPr lang="es-AR" dirty="0" err="1"/>
              <a:t>years</a:t>
            </a:r>
            <a:r>
              <a:rPr lang="es-AR" dirty="0"/>
              <a:t> </a:t>
            </a:r>
            <a:r>
              <a:rPr lang="es-AR" dirty="0" err="1"/>
              <a:t>trend</a:t>
            </a:r>
            <a:r>
              <a:rPr lang="es-AR" dirty="0"/>
              <a:t>, 2010-2020.</a:t>
            </a:r>
          </a:p>
        </p:txBody>
      </p:sp>
      <p:sp>
        <p:nvSpPr>
          <p:cNvPr id="11" name="CuadroTexto 10">
            <a:extLst>
              <a:ext uri="{FF2B5EF4-FFF2-40B4-BE49-F238E27FC236}">
                <a16:creationId xmlns:a16="http://schemas.microsoft.com/office/drawing/2014/main" id="{62B194AB-9E36-5385-0770-632D0005F54F}"/>
              </a:ext>
            </a:extLst>
          </p:cNvPr>
          <p:cNvSpPr txBox="1"/>
          <p:nvPr/>
        </p:nvSpPr>
        <p:spPr>
          <a:xfrm>
            <a:off x="770010" y="6168044"/>
            <a:ext cx="9978349" cy="646331"/>
          </a:xfrm>
          <a:prstGeom prst="rect">
            <a:avLst/>
          </a:prstGeom>
          <a:noFill/>
        </p:spPr>
        <p:txBody>
          <a:bodyPr wrap="square" rtlCol="0">
            <a:spAutoFit/>
          </a:bodyPr>
          <a:lstStyle/>
          <a:p>
            <a:r>
              <a:rPr lang="en-US" dirty="0">
                <a:hlinkClick r:id="rId3"/>
              </a:rPr>
              <a:t>Applied-Data-Science-Capstone/</a:t>
            </a:r>
            <a:r>
              <a:rPr lang="en-US" dirty="0" err="1">
                <a:hlinkClick r:id="rId3"/>
              </a:rPr>
              <a:t>edadataviz.ipynb</a:t>
            </a:r>
            <a:r>
              <a:rPr lang="en-US" dirty="0">
                <a:hlinkClick r:id="rId3"/>
              </a:rPr>
              <a:t> at main · </a:t>
            </a:r>
            <a:r>
              <a:rPr lang="en-US" dirty="0" err="1">
                <a:hlinkClick r:id="rId3"/>
              </a:rPr>
              <a:t>TheBarronInDecline</a:t>
            </a:r>
            <a:r>
              <a:rPr lang="en-US" dirty="0">
                <a:hlinkClick r:id="rId3"/>
              </a:rPr>
              <a:t>/Applied-Data-Science-Capstone</a:t>
            </a:r>
            <a:endParaRPr lang="es-AR"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79913"/>
            <a:ext cx="10236041" cy="4778000"/>
          </a:xfrm>
          <a:prstGeom prst="rect">
            <a:avLst/>
          </a:prstGeom>
        </p:spPr>
        <p:txBody>
          <a:bodyPr lIns="91440" tIns="45720" rIns="91440" bIns="45720" anchor="t"/>
          <a:lstStyle/>
          <a:p>
            <a:r>
              <a:rPr lang="en-US" sz="2000" dirty="0">
                <a:latin typeface="Abadi" panose="020B0604020104020204" pitchFamily="34" charset="0"/>
              </a:rPr>
              <a:t>Display all categorical values of launch site column.</a:t>
            </a:r>
          </a:p>
          <a:p>
            <a:r>
              <a:rPr lang="en-US" sz="2000" dirty="0">
                <a:latin typeface="Abadi" panose="020B0604020104020204" pitchFamily="34" charset="0"/>
              </a:rPr>
              <a:t>Display 5 missions which took place in Cape Canaveral.</a:t>
            </a:r>
          </a:p>
          <a:p>
            <a:r>
              <a:rPr lang="en-US" sz="2000" dirty="0">
                <a:latin typeface="Abadi" panose="020B0604020104020204" pitchFamily="34" charset="0"/>
              </a:rPr>
              <a:t>Display the total payload mass of the NASA(CRS) missions.</a:t>
            </a:r>
          </a:p>
          <a:p>
            <a:r>
              <a:rPr lang="en-US" sz="2000" dirty="0">
                <a:latin typeface="Abadi" panose="020B0604020104020204" pitchFamily="34" charset="0"/>
              </a:rPr>
              <a:t>Display the average payload mass for the v1.1 version of Falcon 9 booster. </a:t>
            </a:r>
          </a:p>
          <a:p>
            <a:r>
              <a:rPr lang="en-US" sz="2000" dirty="0">
                <a:latin typeface="Abadi" panose="020B0604020104020204" pitchFamily="34" charset="0"/>
              </a:rPr>
              <a:t>Display the date of the first successful Falcon 9 landing on a ground pad. </a:t>
            </a:r>
          </a:p>
          <a:p>
            <a:r>
              <a:rPr lang="en-US" sz="2000" dirty="0">
                <a:latin typeface="Abadi" panose="020B0604020104020204" pitchFamily="34" charset="0"/>
              </a:rPr>
              <a:t>Display a list of al the boosters which have a load between 4000kg and 6000kg and successfully landed in a drone ship.</a:t>
            </a:r>
          </a:p>
          <a:p>
            <a:r>
              <a:rPr lang="en-US" sz="2000" dirty="0">
                <a:latin typeface="Abadi" panose="020B0604020104020204" pitchFamily="34" charset="0"/>
              </a:rPr>
              <a:t>Display the total number of successful missions and failed ones.</a:t>
            </a:r>
          </a:p>
          <a:p>
            <a:r>
              <a:rPr lang="en-US" sz="2000" dirty="0">
                <a:latin typeface="Abadi" panose="020B0604020104020204" pitchFamily="34" charset="0"/>
              </a:rPr>
              <a:t>Display a list of all boosters which have carried the maximum payload mass.</a:t>
            </a:r>
          </a:p>
          <a:p>
            <a:r>
              <a:rPr lang="en-US" sz="2000" dirty="0">
                <a:latin typeface="Abadi" panose="020B0604020104020204" pitchFamily="34" charset="0"/>
              </a:rPr>
              <a:t>Display a table that shows month, landing outcome, booster version and launch site only for missions in the year 2015.</a:t>
            </a:r>
          </a:p>
          <a:p>
            <a:r>
              <a:rPr lang="en-US" sz="2000" dirty="0">
                <a:latin typeface="Abadi" panose="020B0604020104020204" pitchFamily="34" charset="0"/>
              </a:rPr>
              <a:t>Display a count of all different landing outcomes between </a:t>
            </a:r>
            <a:r>
              <a:rPr lang="es-AR" sz="1400" b="1" i="0" dirty="0">
                <a:effectLst/>
                <a:latin typeface="Abadi" panose="020B0604020104020204" pitchFamily="34" charset="0"/>
              </a:rPr>
              <a:t>2010-06-04 </a:t>
            </a:r>
            <a:r>
              <a:rPr lang="en-US" sz="2000" dirty="0">
                <a:latin typeface="Abadi" panose="020B0604020104020204" pitchFamily="34" charset="0"/>
              </a:rPr>
              <a:t>and </a:t>
            </a:r>
            <a:r>
              <a:rPr lang="es-AR" sz="1400" b="1" i="0" dirty="0">
                <a:effectLst/>
                <a:latin typeface="Abadi" panose="020B0604020104020204" pitchFamily="34" charset="0"/>
              </a:rPr>
              <a:t>2017-03-20,</a:t>
            </a:r>
            <a:r>
              <a:rPr lang="en-US" sz="2000" dirty="0">
                <a:latin typeface="Abadi" panose="020B0604020104020204" pitchFamily="34" charset="0"/>
              </a:rPr>
              <a:t> in descending order.</a:t>
            </a:r>
            <a:endParaRPr lang="es-AR" sz="1400" b="1" i="0" dirty="0">
              <a:effectLst/>
              <a:latin typeface="Abadi" panose="020B0604020104020204" pitchFamily="34" charset="0"/>
            </a:endParaRPr>
          </a:p>
          <a:p>
            <a:endParaRPr lang="es-AR" sz="1400" b="1" i="0" dirty="0">
              <a:effectLst/>
              <a:latin typeface="Abadi" panose="020B0604020104020204" pitchFamily="34" charset="0"/>
            </a:endParaRPr>
          </a:p>
          <a:p>
            <a:endParaRPr lang="en-US" sz="2000" dirty="0">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CuadroTexto 1">
            <a:extLst>
              <a:ext uri="{FF2B5EF4-FFF2-40B4-BE49-F238E27FC236}">
                <a16:creationId xmlns:a16="http://schemas.microsoft.com/office/drawing/2014/main" id="{F13755F1-BE8B-8B03-E6DA-E7A6416AFA80}"/>
              </a:ext>
            </a:extLst>
          </p:cNvPr>
          <p:cNvSpPr txBox="1"/>
          <p:nvPr/>
        </p:nvSpPr>
        <p:spPr>
          <a:xfrm>
            <a:off x="734028" y="6209467"/>
            <a:ext cx="10272024" cy="646331"/>
          </a:xfrm>
          <a:prstGeom prst="rect">
            <a:avLst/>
          </a:prstGeom>
          <a:noFill/>
        </p:spPr>
        <p:txBody>
          <a:bodyPr wrap="square" rtlCol="0">
            <a:spAutoFit/>
          </a:bodyPr>
          <a:lstStyle/>
          <a:p>
            <a:r>
              <a:rPr lang="es-AR" dirty="0" err="1">
                <a:hlinkClick r:id="rId3"/>
              </a:rPr>
              <a:t>Applied</a:t>
            </a:r>
            <a:r>
              <a:rPr lang="es-AR" dirty="0">
                <a:hlinkClick r:id="rId3"/>
              </a:rPr>
              <a:t>-Data-</a:t>
            </a:r>
            <a:r>
              <a:rPr lang="es-AR" dirty="0" err="1">
                <a:hlinkClick r:id="rId3"/>
              </a:rPr>
              <a:t>Science</a:t>
            </a:r>
            <a:r>
              <a:rPr lang="es-AR" dirty="0">
                <a:hlinkClick r:id="rId3"/>
              </a:rPr>
              <a:t>-</a:t>
            </a:r>
            <a:r>
              <a:rPr lang="es-AR" dirty="0" err="1">
                <a:hlinkClick r:id="rId3"/>
              </a:rPr>
              <a:t>Capstone</a:t>
            </a:r>
            <a:r>
              <a:rPr lang="es-AR" dirty="0">
                <a:hlinkClick r:id="rId3"/>
              </a:rPr>
              <a:t>/</a:t>
            </a:r>
            <a:r>
              <a:rPr lang="es-AR" dirty="0" err="1">
                <a:hlinkClick r:id="rId3"/>
              </a:rPr>
              <a:t>jupyter-labs-eda-sql-coursera_sqllite.ipynb</a:t>
            </a:r>
            <a:r>
              <a:rPr lang="es-AR" dirty="0">
                <a:hlinkClick r:id="rId3"/>
              </a:rPr>
              <a:t> at </a:t>
            </a:r>
            <a:r>
              <a:rPr lang="es-AR" dirty="0" err="1">
                <a:hlinkClick r:id="rId3"/>
              </a:rPr>
              <a:t>main</a:t>
            </a:r>
            <a:r>
              <a:rPr lang="es-AR" dirty="0">
                <a:hlinkClick r:id="rId3"/>
              </a:rPr>
              <a:t> · </a:t>
            </a:r>
            <a:r>
              <a:rPr lang="es-AR" dirty="0" err="1">
                <a:hlinkClick r:id="rId3"/>
              </a:rPr>
              <a:t>TheBarronInDecline</a:t>
            </a:r>
            <a:r>
              <a:rPr lang="es-AR" dirty="0">
                <a:hlinkClick r:id="rId3"/>
              </a:rPr>
              <a:t>/</a:t>
            </a:r>
            <a:r>
              <a:rPr lang="es-AR" dirty="0" err="1">
                <a:hlinkClick r:id="rId3"/>
              </a:rPr>
              <a:t>Applied</a:t>
            </a:r>
            <a:r>
              <a:rPr lang="es-AR" dirty="0">
                <a:hlinkClick r:id="rId3"/>
              </a:rPr>
              <a:t>-Data-</a:t>
            </a:r>
            <a:r>
              <a:rPr lang="es-AR" dirty="0" err="1">
                <a:hlinkClick r:id="rId3"/>
              </a:rPr>
              <a:t>Science</a:t>
            </a:r>
            <a:r>
              <a:rPr lang="es-AR" dirty="0">
                <a:hlinkClick r:id="rId3"/>
              </a:rPr>
              <a:t>-</a:t>
            </a:r>
            <a:r>
              <a:rPr lang="es-AR" dirty="0" err="1">
                <a:hlinkClick r:id="rId3"/>
              </a:rPr>
              <a:t>Capstone</a:t>
            </a:r>
            <a:endParaRPr lang="es-AR"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396538"/>
            <a:ext cx="10515600" cy="4829854"/>
          </a:xfrm>
          <a:prstGeom prst="rect">
            <a:avLst/>
          </a:prstGeom>
        </p:spPr>
        <p:txBody>
          <a:bodyPr>
            <a:normAutofit/>
          </a:bodyPr>
          <a:lstStyle/>
          <a:p>
            <a:pPr marL="0" indent="0">
              <a:lnSpc>
                <a:spcPct val="100000"/>
              </a:lnSpc>
              <a:spcBef>
                <a:spcPts val="1400"/>
              </a:spcBef>
              <a:buNone/>
            </a:pPr>
            <a:r>
              <a:rPr lang="en-US" sz="2200" b="0" i="0" dirty="0">
                <a:solidFill>
                  <a:srgbClr val="111111"/>
                </a:solidFill>
                <a:effectLst/>
                <a:latin typeface="Abadi" panose="020B0604020104020204" pitchFamily="34" charset="0"/>
              </a:rPr>
              <a:t>On a map of the United States, we set the following Map Objects: </a:t>
            </a:r>
          </a:p>
          <a:p>
            <a:pPr>
              <a:lnSpc>
                <a:spcPct val="100000"/>
              </a:lnSpc>
              <a:spcBef>
                <a:spcPts val="1400"/>
              </a:spcBef>
            </a:pPr>
            <a:r>
              <a:rPr lang="en-US" sz="2200" dirty="0">
                <a:latin typeface="Abadi" panose="020B0604020104020204" pitchFamily="34" charset="0"/>
              </a:rPr>
              <a:t>I added popup labels with the names of each launch site and drew circles around them. This allows quick insights into their proximity to the ocean and the equator</a:t>
            </a:r>
            <a:r>
              <a:rPr lang="en-US" sz="2200" b="0" i="0" dirty="0">
                <a:solidFill>
                  <a:srgbClr val="111111"/>
                </a:solidFill>
                <a:effectLst/>
                <a:latin typeface="Abadi" panose="020B0604020104020204" pitchFamily="34" charset="0"/>
              </a:rPr>
              <a:t>.</a:t>
            </a:r>
          </a:p>
          <a:p>
            <a:pPr>
              <a:lnSpc>
                <a:spcPct val="100000"/>
              </a:lnSpc>
              <a:spcBef>
                <a:spcPts val="1400"/>
              </a:spcBef>
            </a:pPr>
            <a:r>
              <a:rPr lang="en-US" sz="2200" dirty="0">
                <a:latin typeface="Abadi" panose="020B0604020104020204" pitchFamily="34" charset="0"/>
              </a:rPr>
              <a:t>I used clustering to display all mission results—successful (green markers) and unsuccessful (red markers)—for each launch site. This helps visualize which sites achieve higher success rates.</a:t>
            </a:r>
            <a:endParaRPr lang="en-US" sz="2200" b="0" i="0" dirty="0">
              <a:solidFill>
                <a:srgbClr val="111111"/>
              </a:solidFill>
              <a:effectLst/>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 added mouse position tracking to the map for retrieving coordinates. Using these, I created popup labels showing the distances from launch sites to key infrastructures and added polylines for better visualization. This helps assess proximity to coastlines, logistics, urban areas, and reserves.</a:t>
            </a:r>
          </a:p>
          <a:p>
            <a:pPr marL="0" indent="0">
              <a:buNone/>
            </a:pPr>
            <a:r>
              <a:rPr lang="en-US" sz="2000" dirty="0">
                <a:hlinkClick r:id="rId3"/>
              </a:rPr>
              <a:t>Applied-Data-Science-Capstone/</a:t>
            </a:r>
            <a:r>
              <a:rPr lang="en-US" sz="2000" dirty="0" err="1">
                <a:hlinkClick r:id="rId3"/>
              </a:rPr>
              <a:t>lab_jupyter_launch_site_location.ipynb</a:t>
            </a:r>
            <a:r>
              <a:rPr lang="en-US" sz="2000" dirty="0">
                <a:hlinkClick r:id="rId3"/>
              </a:rPr>
              <a:t> at main · </a:t>
            </a:r>
            <a:r>
              <a:rPr lang="en-US" sz="2000" dirty="0" err="1">
                <a:hlinkClick r:id="rId3"/>
              </a:rPr>
              <a:t>TheBarronInDecline</a:t>
            </a:r>
            <a:r>
              <a:rPr lang="en-US" sz="2000" dirty="0">
                <a:hlinkClick r:id="rId3"/>
              </a:rPr>
              <a:t>/Applied-Data-Science-Capstone</a:t>
            </a:r>
            <a:endParaRPr lang="en-US" sz="20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26366"/>
            <a:ext cx="9745589" cy="4792984"/>
          </a:xfrm>
          <a:prstGeom prst="rect">
            <a:avLst/>
          </a:prstGeom>
        </p:spPr>
        <p:txBody>
          <a:bodyPr vert="horz" lIns="91440" tIns="45720" rIns="91440" bIns="45720" rtlCol="0" anchor="t">
            <a:normAutofit fontScale="92500" lnSpcReduction="10000"/>
          </a:bodyPr>
          <a:lstStyle/>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In my dashboard I displayed one interactive pie chart and one interactive scatter plot:</a:t>
            </a:r>
          </a:p>
          <a:p>
            <a:pPr>
              <a:lnSpc>
                <a:spcPct val="100000"/>
              </a:lnSpc>
              <a:spcBef>
                <a:spcPts val="1400"/>
              </a:spcBef>
            </a:pPr>
            <a:r>
              <a:rPr lang="en-US" sz="2400" b="0" i="0" dirty="0">
                <a:solidFill>
                  <a:srgbClr val="111111"/>
                </a:solidFill>
                <a:effectLst/>
                <a:latin typeface="Abadi" panose="020B0604020104020204" pitchFamily="34" charset="0"/>
              </a:rPr>
              <a:t>Both change depending on whether the user selects via dropdown to see a report for all sites simultaneously or for a particular one.</a:t>
            </a:r>
          </a:p>
          <a:p>
            <a:pPr>
              <a:lnSpc>
                <a:spcPct val="100000"/>
              </a:lnSpc>
              <a:spcBef>
                <a:spcPts val="1400"/>
              </a:spcBef>
            </a:pPr>
            <a:r>
              <a:rPr lang="en-US" sz="2400" dirty="0">
                <a:latin typeface="Abadi" panose="020B0604020104020204" pitchFamily="34" charset="0"/>
              </a:rPr>
              <a:t>The pie chart displays the distribution of successful missions across all four sites when all are selected, highlighting the most and least successful ones. When a specific site is selected via the dropdown, it shows that site's success and failure rates</a:t>
            </a:r>
            <a:r>
              <a:rPr lang="en-US" sz="2400" dirty="0"/>
              <a:t>.</a:t>
            </a:r>
          </a:p>
          <a:p>
            <a:pPr>
              <a:lnSpc>
                <a:spcPct val="100000"/>
              </a:lnSpc>
              <a:spcBef>
                <a:spcPts val="1400"/>
              </a:spcBef>
            </a:pPr>
            <a:r>
              <a:rPr lang="en-US" sz="2400" dirty="0">
                <a:latin typeface="Abadi" panose="020B0604020104020204" pitchFamily="34" charset="0"/>
              </a:rPr>
              <a:t>The scatter plot visualizes the correlation between Payload Mass and Mission Outcome, with color mapping for Booster versions. Users can filter by site using a dropdown or adjust the Payload Mass range via a slider for tailored insights</a:t>
            </a:r>
            <a:r>
              <a:rPr lang="en-US" sz="1600" dirty="0"/>
              <a:t>.</a:t>
            </a:r>
          </a:p>
          <a:p>
            <a:pPr>
              <a:lnSpc>
                <a:spcPct val="100000"/>
              </a:lnSpc>
              <a:spcBef>
                <a:spcPts val="1400"/>
              </a:spcBef>
            </a:pPr>
            <a:r>
              <a:rPr lang="en-US" sz="1600" dirty="0">
                <a:hlinkClick r:id="rId3"/>
              </a:rPr>
              <a:t>Applied-Data-Science-Capstone/spacex-dash-app.py at main · </a:t>
            </a:r>
            <a:r>
              <a:rPr lang="en-US" sz="1600" dirty="0" err="1">
                <a:hlinkClick r:id="rId3"/>
              </a:rPr>
              <a:t>TheBarronInDecline</a:t>
            </a:r>
            <a:r>
              <a:rPr lang="en-US" sz="1600" dirty="0">
                <a:hlinkClick r:id="rId3"/>
              </a:rPr>
              <a:t>/Applied-Data-Science-Capstone</a:t>
            </a:r>
            <a:endParaRPr lang="en-US" sz="2200" b="0" i="0" dirty="0">
              <a:solidFill>
                <a:srgbClr val="111111"/>
              </a:solidFill>
              <a:effectLst/>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03014" y="1560657"/>
            <a:ext cx="9745589" cy="1333211"/>
          </a:xfrm>
          <a:prstGeom prst="rect">
            <a:avLst/>
          </a:prstGeom>
        </p:spPr>
        <p:txBody>
          <a:bodyPr>
            <a:normAutofit/>
          </a:bodyPr>
          <a:lstStyle/>
          <a:p>
            <a:pPr marL="0" indent="0">
              <a:lnSpc>
                <a:spcPct val="100000"/>
              </a:lnSpc>
              <a:spcBef>
                <a:spcPts val="1400"/>
              </a:spcBef>
              <a:buNone/>
            </a:pPr>
            <a:r>
              <a:rPr lang="en-US" sz="2200" dirty="0">
                <a:solidFill>
                  <a:srgbClr val="111111"/>
                </a:solidFill>
                <a:latin typeface="Abadi" panose="020B0604020104020204" pitchFamily="34" charset="0"/>
              </a:rPr>
              <a:t>Four classification models were developed to predict the landing outcome, logistic regression, decision trees, SVM and K-NN. </a:t>
            </a:r>
            <a:r>
              <a:rPr lang="en-US" sz="2200" b="0" i="0" dirty="0">
                <a:solidFill>
                  <a:srgbClr val="111111"/>
                </a:solidFill>
                <a:effectLst/>
                <a:latin typeface="Abadi" panose="020B0604020104020204" pitchFamily="34" charset="0"/>
              </a:rPr>
              <a:t>All models were developed, optimized and evaluated with the following procedure: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ectángulo: esquinas redondeadas 1">
            <a:extLst>
              <a:ext uri="{FF2B5EF4-FFF2-40B4-BE49-F238E27FC236}">
                <a16:creationId xmlns:a16="http://schemas.microsoft.com/office/drawing/2014/main" id="{0637CDF0-513E-6144-1F9E-D6605952DAE7}"/>
              </a:ext>
            </a:extLst>
          </p:cNvPr>
          <p:cNvSpPr/>
          <p:nvPr/>
        </p:nvSpPr>
        <p:spPr>
          <a:xfrm>
            <a:off x="903014" y="3041622"/>
            <a:ext cx="2289073" cy="298311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 name="Rectángulo: esquinas redondeadas 5">
            <a:extLst>
              <a:ext uri="{FF2B5EF4-FFF2-40B4-BE49-F238E27FC236}">
                <a16:creationId xmlns:a16="http://schemas.microsoft.com/office/drawing/2014/main" id="{363D3F2D-7D24-3D5A-9177-3FDA8D2D16CD}"/>
              </a:ext>
            </a:extLst>
          </p:cNvPr>
          <p:cNvSpPr/>
          <p:nvPr/>
        </p:nvSpPr>
        <p:spPr>
          <a:xfrm>
            <a:off x="4640469" y="3047115"/>
            <a:ext cx="2270679" cy="298311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Rectángulo: esquinas redondeadas 6">
            <a:extLst>
              <a:ext uri="{FF2B5EF4-FFF2-40B4-BE49-F238E27FC236}">
                <a16:creationId xmlns:a16="http://schemas.microsoft.com/office/drawing/2014/main" id="{7CC88E12-55DD-58F9-0CFA-547E7853D52C}"/>
              </a:ext>
            </a:extLst>
          </p:cNvPr>
          <p:cNvSpPr/>
          <p:nvPr/>
        </p:nvSpPr>
        <p:spPr>
          <a:xfrm>
            <a:off x="8359530" y="3039627"/>
            <a:ext cx="2289073" cy="298311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Flecha: a la derecha 11">
            <a:extLst>
              <a:ext uri="{FF2B5EF4-FFF2-40B4-BE49-F238E27FC236}">
                <a16:creationId xmlns:a16="http://schemas.microsoft.com/office/drawing/2014/main" id="{2C5EAF3D-8219-D474-99A2-F53CDDE08DE5}"/>
              </a:ext>
            </a:extLst>
          </p:cNvPr>
          <p:cNvSpPr/>
          <p:nvPr/>
        </p:nvSpPr>
        <p:spPr>
          <a:xfrm>
            <a:off x="7236856" y="4254657"/>
            <a:ext cx="796965" cy="4322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4" name="CuadroTexto 13">
            <a:extLst>
              <a:ext uri="{FF2B5EF4-FFF2-40B4-BE49-F238E27FC236}">
                <a16:creationId xmlns:a16="http://schemas.microsoft.com/office/drawing/2014/main" id="{9A6A595C-15C3-E1AC-20F8-9C7D264ABEC5}"/>
              </a:ext>
            </a:extLst>
          </p:cNvPr>
          <p:cNvSpPr txBox="1"/>
          <p:nvPr/>
        </p:nvSpPr>
        <p:spPr>
          <a:xfrm>
            <a:off x="1125119" y="3039627"/>
            <a:ext cx="1857826" cy="2585323"/>
          </a:xfrm>
          <a:prstGeom prst="rect">
            <a:avLst/>
          </a:prstGeom>
          <a:noFill/>
        </p:spPr>
        <p:txBody>
          <a:bodyPr wrap="square" rtlCol="0">
            <a:spAutoFit/>
          </a:bodyPr>
          <a:lstStyle/>
          <a:p>
            <a:r>
              <a:rPr lang="es-AR" b="1" dirty="0" err="1"/>
              <a:t>Dataset</a:t>
            </a:r>
            <a:r>
              <a:rPr lang="es-AR" b="1" dirty="0"/>
              <a:t> Split:</a:t>
            </a:r>
          </a:p>
          <a:p>
            <a:r>
              <a:rPr lang="es-AR" dirty="0" err="1"/>
              <a:t>With</a:t>
            </a:r>
            <a:r>
              <a:rPr lang="es-AR" dirty="0"/>
              <a:t> </a:t>
            </a:r>
            <a:r>
              <a:rPr lang="es-AR" dirty="0" err="1"/>
              <a:t>the</a:t>
            </a:r>
            <a:r>
              <a:rPr lang="es-AR" dirty="0"/>
              <a:t> </a:t>
            </a:r>
            <a:r>
              <a:rPr lang="es-AR" dirty="0" err="1"/>
              <a:t>standardized</a:t>
            </a:r>
            <a:r>
              <a:rPr lang="es-AR" dirty="0"/>
              <a:t> data, I </a:t>
            </a:r>
            <a:r>
              <a:rPr lang="es-AR" dirty="0" err="1"/>
              <a:t>créated</a:t>
            </a:r>
            <a:r>
              <a:rPr lang="es-AR" dirty="0"/>
              <a:t> training and </a:t>
            </a:r>
            <a:r>
              <a:rPr lang="es-AR" dirty="0" err="1"/>
              <a:t>testing</a:t>
            </a:r>
            <a:r>
              <a:rPr lang="es-AR" dirty="0"/>
              <a:t> </a:t>
            </a:r>
            <a:r>
              <a:rPr lang="es-AR" dirty="0" err="1"/>
              <a:t>subsets</a:t>
            </a:r>
            <a:r>
              <a:rPr lang="es-AR" dirty="0"/>
              <a:t>:</a:t>
            </a:r>
          </a:p>
          <a:p>
            <a:endParaRPr lang="es-AR" dirty="0"/>
          </a:p>
          <a:p>
            <a:r>
              <a:rPr lang="es-AR" dirty="0"/>
              <a:t>-</a:t>
            </a:r>
            <a:r>
              <a:rPr lang="es-AR" dirty="0" err="1"/>
              <a:t>Testing</a:t>
            </a:r>
            <a:r>
              <a:rPr lang="es-AR" dirty="0"/>
              <a:t> = 20%</a:t>
            </a:r>
          </a:p>
          <a:p>
            <a:r>
              <a:rPr lang="es-AR" dirty="0"/>
              <a:t>-Training = 80%</a:t>
            </a:r>
          </a:p>
        </p:txBody>
      </p:sp>
      <p:sp>
        <p:nvSpPr>
          <p:cNvPr id="15" name="CuadroTexto 14">
            <a:extLst>
              <a:ext uri="{FF2B5EF4-FFF2-40B4-BE49-F238E27FC236}">
                <a16:creationId xmlns:a16="http://schemas.microsoft.com/office/drawing/2014/main" id="{9BF2D4D5-EAE9-0A7C-0EB1-D46D770C8751}"/>
              </a:ext>
            </a:extLst>
          </p:cNvPr>
          <p:cNvSpPr txBox="1"/>
          <p:nvPr/>
        </p:nvSpPr>
        <p:spPr>
          <a:xfrm>
            <a:off x="4844328" y="3039627"/>
            <a:ext cx="1857826" cy="2862322"/>
          </a:xfrm>
          <a:prstGeom prst="rect">
            <a:avLst/>
          </a:prstGeom>
          <a:noFill/>
        </p:spPr>
        <p:txBody>
          <a:bodyPr wrap="square" rtlCol="0">
            <a:spAutoFit/>
          </a:bodyPr>
          <a:lstStyle/>
          <a:p>
            <a:r>
              <a:rPr lang="es-AR" b="1" dirty="0"/>
              <a:t>Cross </a:t>
            </a:r>
            <a:r>
              <a:rPr lang="es-AR" b="1" dirty="0" err="1"/>
              <a:t>validation</a:t>
            </a:r>
            <a:r>
              <a:rPr lang="es-AR" b="1" dirty="0"/>
              <a:t>:</a:t>
            </a:r>
          </a:p>
          <a:p>
            <a:r>
              <a:rPr lang="es-AR" dirty="0" err="1"/>
              <a:t>With</a:t>
            </a:r>
            <a:r>
              <a:rPr lang="es-AR" dirty="0"/>
              <a:t> </a:t>
            </a:r>
            <a:r>
              <a:rPr lang="es-AR" dirty="0" err="1"/>
              <a:t>the</a:t>
            </a:r>
            <a:r>
              <a:rPr lang="es-AR" dirty="0"/>
              <a:t> </a:t>
            </a:r>
            <a:r>
              <a:rPr lang="es-AR" dirty="0" err="1"/>
              <a:t>train</a:t>
            </a:r>
            <a:r>
              <a:rPr lang="es-AR" dirty="0"/>
              <a:t> set and a </a:t>
            </a:r>
            <a:r>
              <a:rPr lang="es-AR" dirty="0" err="1"/>
              <a:t>parameter</a:t>
            </a:r>
            <a:r>
              <a:rPr lang="es-AR" dirty="0"/>
              <a:t> </a:t>
            </a:r>
            <a:r>
              <a:rPr lang="es-AR" dirty="0" err="1"/>
              <a:t>dictionary</a:t>
            </a:r>
            <a:r>
              <a:rPr lang="es-AR" dirty="0"/>
              <a:t>, I run a </a:t>
            </a:r>
            <a:r>
              <a:rPr lang="es-AR" dirty="0" err="1"/>
              <a:t>cross</a:t>
            </a:r>
            <a:r>
              <a:rPr lang="es-AR" dirty="0"/>
              <a:t> </a:t>
            </a:r>
            <a:r>
              <a:rPr lang="es-AR" dirty="0" err="1"/>
              <a:t>validation</a:t>
            </a:r>
            <a:r>
              <a:rPr lang="es-AR" dirty="0"/>
              <a:t> </a:t>
            </a:r>
            <a:r>
              <a:rPr lang="es-AR" dirty="0" err="1"/>
              <a:t>grid</a:t>
            </a:r>
            <a:r>
              <a:rPr lang="es-AR" dirty="0"/>
              <a:t> </a:t>
            </a:r>
            <a:r>
              <a:rPr lang="es-AR" dirty="0" err="1"/>
              <a:t>search</a:t>
            </a:r>
            <a:r>
              <a:rPr lang="es-AR" dirty="0"/>
              <a:t> (10 </a:t>
            </a:r>
            <a:r>
              <a:rPr lang="es-AR" dirty="0" err="1"/>
              <a:t>folds</a:t>
            </a:r>
            <a:r>
              <a:rPr lang="es-AR" dirty="0"/>
              <a:t>) in </a:t>
            </a:r>
            <a:r>
              <a:rPr lang="es-AR" dirty="0" err="1"/>
              <a:t>order</a:t>
            </a:r>
            <a:r>
              <a:rPr lang="es-AR" dirty="0"/>
              <a:t> </a:t>
            </a:r>
            <a:r>
              <a:rPr lang="es-AR" dirty="0" err="1"/>
              <a:t>to</a:t>
            </a:r>
            <a:r>
              <a:rPr lang="es-AR" dirty="0"/>
              <a:t> </a:t>
            </a:r>
            <a:r>
              <a:rPr lang="es-AR" dirty="0" err="1"/>
              <a:t>find</a:t>
            </a:r>
            <a:r>
              <a:rPr lang="es-AR" dirty="0"/>
              <a:t> </a:t>
            </a:r>
            <a:r>
              <a:rPr lang="es-AR" dirty="0" err="1"/>
              <a:t>the</a:t>
            </a:r>
            <a:r>
              <a:rPr lang="es-AR" dirty="0"/>
              <a:t> </a:t>
            </a:r>
            <a:r>
              <a:rPr lang="es-AR" dirty="0" err="1"/>
              <a:t>best</a:t>
            </a:r>
            <a:r>
              <a:rPr lang="es-AR" dirty="0"/>
              <a:t> </a:t>
            </a:r>
            <a:r>
              <a:rPr lang="es-AR" dirty="0" err="1"/>
              <a:t>hyperparameters</a:t>
            </a:r>
            <a:r>
              <a:rPr lang="es-AR" dirty="0"/>
              <a:t> </a:t>
            </a:r>
            <a:r>
              <a:rPr lang="es-AR" dirty="0" err="1"/>
              <a:t>for</a:t>
            </a:r>
            <a:r>
              <a:rPr lang="es-AR" dirty="0"/>
              <a:t> </a:t>
            </a:r>
            <a:r>
              <a:rPr lang="es-AR" dirty="0" err="1"/>
              <a:t>each</a:t>
            </a:r>
            <a:r>
              <a:rPr lang="es-AR" dirty="0"/>
              <a:t> </a:t>
            </a:r>
            <a:r>
              <a:rPr lang="es-AR" dirty="0" err="1"/>
              <a:t>model</a:t>
            </a:r>
            <a:endParaRPr lang="es-AR" dirty="0"/>
          </a:p>
        </p:txBody>
      </p:sp>
      <p:sp>
        <p:nvSpPr>
          <p:cNvPr id="16" name="CuadroTexto 15">
            <a:extLst>
              <a:ext uri="{FF2B5EF4-FFF2-40B4-BE49-F238E27FC236}">
                <a16:creationId xmlns:a16="http://schemas.microsoft.com/office/drawing/2014/main" id="{8B795FBE-B11C-1221-6FE8-C28092374437}"/>
              </a:ext>
            </a:extLst>
          </p:cNvPr>
          <p:cNvSpPr txBox="1"/>
          <p:nvPr/>
        </p:nvSpPr>
        <p:spPr>
          <a:xfrm>
            <a:off x="8563389" y="3027658"/>
            <a:ext cx="2085214" cy="2862322"/>
          </a:xfrm>
          <a:prstGeom prst="rect">
            <a:avLst/>
          </a:prstGeom>
          <a:noFill/>
        </p:spPr>
        <p:txBody>
          <a:bodyPr wrap="square" rtlCol="0">
            <a:spAutoFit/>
          </a:bodyPr>
          <a:lstStyle/>
          <a:p>
            <a:r>
              <a:rPr lang="es-AR" b="1" dirty="0"/>
              <a:t>Final test:</a:t>
            </a:r>
          </a:p>
          <a:p>
            <a:r>
              <a:rPr lang="en-US" dirty="0"/>
              <a:t>I make predictions,</a:t>
            </a:r>
          </a:p>
          <a:p>
            <a:r>
              <a:rPr lang="en-US" dirty="0"/>
              <a:t>Using the test set,  </a:t>
            </a:r>
          </a:p>
          <a:p>
            <a:r>
              <a:rPr lang="en-US" b="0" i="0" dirty="0">
                <a:solidFill>
                  <a:srgbClr val="111111"/>
                </a:solidFill>
                <a:effectLst/>
                <a:latin typeface="Roboto" panose="02000000000000000000" pitchFamily="2" charset="0"/>
              </a:rPr>
              <a:t>I evaluate the quality of the predictions with:</a:t>
            </a:r>
          </a:p>
          <a:p>
            <a:endParaRPr lang="en-US" dirty="0">
              <a:solidFill>
                <a:srgbClr val="111111"/>
              </a:solidFill>
              <a:latin typeface="Roboto" panose="02000000000000000000" pitchFamily="2" charset="0"/>
            </a:endParaRPr>
          </a:p>
          <a:p>
            <a:r>
              <a:rPr lang="en-US" dirty="0">
                <a:solidFill>
                  <a:srgbClr val="111111"/>
                </a:solidFill>
                <a:latin typeface="Roboto" panose="02000000000000000000" pitchFamily="2" charset="0"/>
              </a:rPr>
              <a:t>-Accuracy rate</a:t>
            </a:r>
          </a:p>
          <a:p>
            <a:endParaRPr lang="en-US" dirty="0">
              <a:solidFill>
                <a:srgbClr val="111111"/>
              </a:solidFill>
              <a:latin typeface="Roboto" panose="02000000000000000000" pitchFamily="2" charset="0"/>
            </a:endParaRPr>
          </a:p>
          <a:p>
            <a:r>
              <a:rPr lang="en-US" dirty="0">
                <a:solidFill>
                  <a:srgbClr val="111111"/>
                </a:solidFill>
                <a:latin typeface="Roboto" panose="02000000000000000000" pitchFamily="2" charset="0"/>
              </a:rPr>
              <a:t>-Confusion matrix</a:t>
            </a:r>
            <a:endParaRPr lang="es-AR" dirty="0"/>
          </a:p>
        </p:txBody>
      </p:sp>
      <p:sp>
        <p:nvSpPr>
          <p:cNvPr id="18" name="Flecha: a la derecha 17">
            <a:extLst>
              <a:ext uri="{FF2B5EF4-FFF2-40B4-BE49-F238E27FC236}">
                <a16:creationId xmlns:a16="http://schemas.microsoft.com/office/drawing/2014/main" id="{5530F37F-6042-7DD3-2521-BCC15157B5BF}"/>
              </a:ext>
            </a:extLst>
          </p:cNvPr>
          <p:cNvSpPr/>
          <p:nvPr/>
        </p:nvSpPr>
        <p:spPr>
          <a:xfrm>
            <a:off x="3515154" y="4254656"/>
            <a:ext cx="796965" cy="4322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9" name="CuadroTexto 18">
            <a:extLst>
              <a:ext uri="{FF2B5EF4-FFF2-40B4-BE49-F238E27FC236}">
                <a16:creationId xmlns:a16="http://schemas.microsoft.com/office/drawing/2014/main" id="{AD073CF5-E6C5-0743-D9BF-ACE199151E6A}"/>
              </a:ext>
            </a:extLst>
          </p:cNvPr>
          <p:cNvSpPr txBox="1"/>
          <p:nvPr/>
        </p:nvSpPr>
        <p:spPr>
          <a:xfrm>
            <a:off x="903014" y="6111533"/>
            <a:ext cx="9745589" cy="646331"/>
          </a:xfrm>
          <a:prstGeom prst="rect">
            <a:avLst/>
          </a:prstGeom>
          <a:noFill/>
        </p:spPr>
        <p:txBody>
          <a:bodyPr wrap="square" rtlCol="0">
            <a:spAutoFit/>
          </a:bodyPr>
          <a:lstStyle/>
          <a:p>
            <a:r>
              <a:rPr lang="en-US">
                <a:hlinkClick r:id="rId3"/>
              </a:rPr>
              <a:t>Applied-Data-Science-Capstone/SpaceX_Machine Learning Prediction_Part_5.ipynb at main · TheBarronInDecline/Applied-Data-Science-Capstone</a:t>
            </a:r>
            <a:endParaRPr lang="es-AR"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2" name="Rectángulo: esquinas redondeadas 1">
            <a:extLst>
              <a:ext uri="{FF2B5EF4-FFF2-40B4-BE49-F238E27FC236}">
                <a16:creationId xmlns:a16="http://schemas.microsoft.com/office/drawing/2014/main" id="{5BF045FA-2CA8-13FB-4CB9-D35D15F74206}"/>
              </a:ext>
            </a:extLst>
          </p:cNvPr>
          <p:cNvSpPr/>
          <p:nvPr/>
        </p:nvSpPr>
        <p:spPr>
          <a:xfrm>
            <a:off x="420765" y="1612669"/>
            <a:ext cx="3369727" cy="441290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Rectángulo: esquinas redondeadas 2">
            <a:extLst>
              <a:ext uri="{FF2B5EF4-FFF2-40B4-BE49-F238E27FC236}">
                <a16:creationId xmlns:a16="http://schemas.microsoft.com/office/drawing/2014/main" id="{045A5EE4-FA5E-F2C1-0751-8EDF15E8214C}"/>
              </a:ext>
            </a:extLst>
          </p:cNvPr>
          <p:cNvSpPr/>
          <p:nvPr/>
        </p:nvSpPr>
        <p:spPr>
          <a:xfrm>
            <a:off x="4411136" y="1607935"/>
            <a:ext cx="3369727" cy="441290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 name="Rectángulo: esquinas redondeadas 4">
            <a:extLst>
              <a:ext uri="{FF2B5EF4-FFF2-40B4-BE49-F238E27FC236}">
                <a16:creationId xmlns:a16="http://schemas.microsoft.com/office/drawing/2014/main" id="{9C316198-4242-C883-78E8-D347991CB470}"/>
              </a:ext>
            </a:extLst>
          </p:cNvPr>
          <p:cNvSpPr/>
          <p:nvPr/>
        </p:nvSpPr>
        <p:spPr>
          <a:xfrm>
            <a:off x="8401507" y="1607935"/>
            <a:ext cx="3369727" cy="441290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9" name="Gráfico 8" descr="Marca de insignia con relleno sólido">
            <a:extLst>
              <a:ext uri="{FF2B5EF4-FFF2-40B4-BE49-F238E27FC236}">
                <a16:creationId xmlns:a16="http://schemas.microsoft.com/office/drawing/2014/main" id="{1BBCF51F-A93D-8B76-734B-253D6AFAE92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00208" y="2828225"/>
            <a:ext cx="1972324" cy="1972324"/>
          </a:xfrm>
          <a:prstGeom prst="rect">
            <a:avLst/>
          </a:prstGeom>
        </p:spPr>
      </p:pic>
      <p:sp>
        <p:nvSpPr>
          <p:cNvPr id="10" name="CuadroTexto 9">
            <a:extLst>
              <a:ext uri="{FF2B5EF4-FFF2-40B4-BE49-F238E27FC236}">
                <a16:creationId xmlns:a16="http://schemas.microsoft.com/office/drawing/2014/main" id="{3D184844-3091-A762-7DEE-AD92231B7B86}"/>
              </a:ext>
            </a:extLst>
          </p:cNvPr>
          <p:cNvSpPr txBox="1"/>
          <p:nvPr/>
        </p:nvSpPr>
        <p:spPr>
          <a:xfrm>
            <a:off x="8714772" y="1923819"/>
            <a:ext cx="2743200" cy="430887"/>
          </a:xfrm>
          <a:prstGeom prst="rect">
            <a:avLst/>
          </a:prstGeom>
          <a:noFill/>
        </p:spPr>
        <p:txBody>
          <a:bodyPr wrap="square" rtlCol="0">
            <a:spAutoFit/>
          </a:bodyPr>
          <a:lstStyle/>
          <a:p>
            <a:pPr algn="ctr"/>
            <a:r>
              <a:rPr lang="es-AR" sz="2200" dirty="0">
                <a:latin typeface="Abadi" panose="020B0604020104020204" pitchFamily="34" charset="0"/>
              </a:rPr>
              <a:t>Predictive </a:t>
            </a:r>
            <a:r>
              <a:rPr lang="es-AR" sz="2200" dirty="0" err="1">
                <a:latin typeface="Abadi" panose="020B0604020104020204" pitchFamily="34" charset="0"/>
              </a:rPr>
              <a:t>Analysis</a:t>
            </a:r>
            <a:r>
              <a:rPr lang="es-AR" sz="2200" dirty="0">
                <a:latin typeface="Abadi" panose="020B0604020104020204" pitchFamily="34" charset="0"/>
              </a:rPr>
              <a:t>:</a:t>
            </a:r>
          </a:p>
        </p:txBody>
      </p:sp>
      <p:sp>
        <p:nvSpPr>
          <p:cNvPr id="11" name="CuadroTexto 10">
            <a:extLst>
              <a:ext uri="{FF2B5EF4-FFF2-40B4-BE49-F238E27FC236}">
                <a16:creationId xmlns:a16="http://schemas.microsoft.com/office/drawing/2014/main" id="{45BA40F6-5048-0FD9-A05D-66E8263C4B47}"/>
              </a:ext>
            </a:extLst>
          </p:cNvPr>
          <p:cNvSpPr txBox="1"/>
          <p:nvPr/>
        </p:nvSpPr>
        <p:spPr>
          <a:xfrm>
            <a:off x="8573453" y="5312953"/>
            <a:ext cx="3025833" cy="707886"/>
          </a:xfrm>
          <a:prstGeom prst="rect">
            <a:avLst/>
          </a:prstGeom>
          <a:noFill/>
        </p:spPr>
        <p:txBody>
          <a:bodyPr wrap="square" rtlCol="0">
            <a:spAutoFit/>
          </a:bodyPr>
          <a:lstStyle/>
          <a:p>
            <a:pPr algn="ctr"/>
            <a:r>
              <a:rPr lang="es-AR" sz="2000" dirty="0" err="1">
                <a:latin typeface="Abadi" panose="020B0604020104020204" pitchFamily="34" charset="0"/>
              </a:rPr>
              <a:t>All</a:t>
            </a:r>
            <a:r>
              <a:rPr lang="es-AR" sz="2000" dirty="0">
                <a:latin typeface="Abadi" panose="020B0604020104020204" pitchFamily="34" charset="0"/>
              </a:rPr>
              <a:t> </a:t>
            </a:r>
            <a:r>
              <a:rPr lang="es-AR" sz="2000" dirty="0" err="1">
                <a:latin typeface="Abadi" panose="020B0604020104020204" pitchFamily="34" charset="0"/>
              </a:rPr>
              <a:t>developed</a:t>
            </a:r>
            <a:r>
              <a:rPr lang="es-AR" sz="2000" dirty="0">
                <a:latin typeface="Abadi" panose="020B0604020104020204" pitchFamily="34" charset="0"/>
              </a:rPr>
              <a:t> </a:t>
            </a:r>
            <a:r>
              <a:rPr lang="es-AR" sz="2000" dirty="0" err="1">
                <a:latin typeface="Abadi" panose="020B0604020104020204" pitchFamily="34" charset="0"/>
              </a:rPr>
              <a:t>models</a:t>
            </a:r>
            <a:r>
              <a:rPr lang="es-AR" sz="2000" dirty="0">
                <a:latin typeface="Abadi" panose="020B0604020104020204" pitchFamily="34" charset="0"/>
              </a:rPr>
              <a:t> </a:t>
            </a:r>
            <a:r>
              <a:rPr lang="es-AR" sz="2000" dirty="0" err="1">
                <a:latin typeface="Abadi" panose="020B0604020104020204" pitchFamily="34" charset="0"/>
              </a:rPr>
              <a:t>perform</a:t>
            </a:r>
            <a:r>
              <a:rPr lang="es-AR" sz="2000" dirty="0">
                <a:latin typeface="Abadi" panose="020B0604020104020204" pitchFamily="34" charset="0"/>
              </a:rPr>
              <a:t> </a:t>
            </a:r>
            <a:r>
              <a:rPr lang="es-AR" sz="2000" dirty="0" err="1">
                <a:latin typeface="Abadi" panose="020B0604020104020204" pitchFamily="34" charset="0"/>
              </a:rPr>
              <a:t>the</a:t>
            </a:r>
            <a:r>
              <a:rPr lang="es-AR" sz="2000" dirty="0">
                <a:latin typeface="Abadi" panose="020B0604020104020204" pitchFamily="34" charset="0"/>
              </a:rPr>
              <a:t> </a:t>
            </a:r>
            <a:r>
              <a:rPr lang="es-AR" sz="2000" dirty="0" err="1">
                <a:latin typeface="Abadi" panose="020B0604020104020204" pitchFamily="34" charset="0"/>
              </a:rPr>
              <a:t>same</a:t>
            </a:r>
            <a:r>
              <a:rPr lang="es-AR" sz="2000" dirty="0">
                <a:latin typeface="Abadi" panose="020B0604020104020204" pitchFamily="34" charset="0"/>
              </a:rPr>
              <a:t>.</a:t>
            </a:r>
          </a:p>
        </p:txBody>
      </p:sp>
      <p:sp>
        <p:nvSpPr>
          <p:cNvPr id="12" name="CuadroTexto 11">
            <a:extLst>
              <a:ext uri="{FF2B5EF4-FFF2-40B4-BE49-F238E27FC236}">
                <a16:creationId xmlns:a16="http://schemas.microsoft.com/office/drawing/2014/main" id="{412A1007-BEEE-4AED-48F3-0FA2CCCD43D6}"/>
              </a:ext>
            </a:extLst>
          </p:cNvPr>
          <p:cNvSpPr txBox="1"/>
          <p:nvPr/>
        </p:nvSpPr>
        <p:spPr>
          <a:xfrm>
            <a:off x="9100206" y="2458934"/>
            <a:ext cx="1972324" cy="400110"/>
          </a:xfrm>
          <a:prstGeom prst="rect">
            <a:avLst/>
          </a:prstGeom>
          <a:noFill/>
        </p:spPr>
        <p:txBody>
          <a:bodyPr wrap="square" rtlCol="0">
            <a:spAutoFit/>
          </a:bodyPr>
          <a:lstStyle/>
          <a:p>
            <a:pPr algn="ctr"/>
            <a:r>
              <a:rPr lang="es-AR" sz="2000" dirty="0" err="1">
                <a:latin typeface="Abadi" panose="020B0604020104020204" pitchFamily="34" charset="0"/>
              </a:rPr>
              <a:t>Accuracy</a:t>
            </a:r>
            <a:r>
              <a:rPr lang="es-AR" sz="2000" dirty="0">
                <a:latin typeface="Abadi" panose="020B0604020104020204" pitchFamily="34" charset="0"/>
              </a:rPr>
              <a:t>:</a:t>
            </a:r>
          </a:p>
        </p:txBody>
      </p:sp>
      <p:sp>
        <p:nvSpPr>
          <p:cNvPr id="13" name="Rectángulo: esquinas redondeadas 12">
            <a:extLst>
              <a:ext uri="{FF2B5EF4-FFF2-40B4-BE49-F238E27FC236}">
                <a16:creationId xmlns:a16="http://schemas.microsoft.com/office/drawing/2014/main" id="{946FC988-AE8A-CDFD-C6B4-9BBFEA75AB64}"/>
              </a:ext>
            </a:extLst>
          </p:cNvPr>
          <p:cNvSpPr/>
          <p:nvPr/>
        </p:nvSpPr>
        <p:spPr>
          <a:xfrm>
            <a:off x="9670732" y="4729829"/>
            <a:ext cx="831273" cy="457348"/>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s-AR"/>
          </a:p>
        </p:txBody>
      </p:sp>
      <p:sp>
        <p:nvSpPr>
          <p:cNvPr id="14" name="CuadroTexto 13">
            <a:extLst>
              <a:ext uri="{FF2B5EF4-FFF2-40B4-BE49-F238E27FC236}">
                <a16:creationId xmlns:a16="http://schemas.microsoft.com/office/drawing/2014/main" id="{70E262BF-AC61-074E-8495-6CBCC58E5329}"/>
              </a:ext>
            </a:extLst>
          </p:cNvPr>
          <p:cNvSpPr txBox="1"/>
          <p:nvPr/>
        </p:nvSpPr>
        <p:spPr>
          <a:xfrm>
            <a:off x="9670732" y="4800549"/>
            <a:ext cx="831273" cy="369332"/>
          </a:xfrm>
          <a:prstGeom prst="rect">
            <a:avLst/>
          </a:prstGeom>
          <a:noFill/>
        </p:spPr>
        <p:txBody>
          <a:bodyPr wrap="square" rtlCol="0">
            <a:spAutoFit/>
          </a:bodyPr>
          <a:lstStyle/>
          <a:p>
            <a:pPr algn="ctr"/>
            <a:r>
              <a:rPr lang="es-AR" dirty="0">
                <a:solidFill>
                  <a:schemeClr val="bg1"/>
                </a:solidFill>
                <a:latin typeface="Abadi" panose="020B0604020104020204" pitchFamily="34" charset="0"/>
              </a:rPr>
              <a:t>83%</a:t>
            </a:r>
          </a:p>
        </p:txBody>
      </p:sp>
      <p:sp>
        <p:nvSpPr>
          <p:cNvPr id="17" name="CuadroTexto 16">
            <a:extLst>
              <a:ext uri="{FF2B5EF4-FFF2-40B4-BE49-F238E27FC236}">
                <a16:creationId xmlns:a16="http://schemas.microsoft.com/office/drawing/2014/main" id="{ABA93B2B-0E8D-736A-C044-BF76E8C068CD}"/>
              </a:ext>
            </a:extLst>
          </p:cNvPr>
          <p:cNvSpPr txBox="1"/>
          <p:nvPr/>
        </p:nvSpPr>
        <p:spPr>
          <a:xfrm>
            <a:off x="4656211" y="1860775"/>
            <a:ext cx="2743200" cy="430887"/>
          </a:xfrm>
          <a:prstGeom prst="rect">
            <a:avLst/>
          </a:prstGeom>
          <a:noFill/>
        </p:spPr>
        <p:txBody>
          <a:bodyPr wrap="square" rtlCol="0">
            <a:spAutoFit/>
          </a:bodyPr>
          <a:lstStyle/>
          <a:p>
            <a:pPr algn="ctr"/>
            <a:r>
              <a:rPr lang="es-AR" sz="2200" dirty="0">
                <a:latin typeface="Abadi" panose="020B0604020104020204" pitchFamily="34" charset="0"/>
              </a:rPr>
              <a:t>Interactive </a:t>
            </a:r>
            <a:r>
              <a:rPr lang="es-AR" sz="2200" dirty="0" err="1">
                <a:latin typeface="Abadi" panose="020B0604020104020204" pitchFamily="34" charset="0"/>
              </a:rPr>
              <a:t>analytics</a:t>
            </a:r>
            <a:r>
              <a:rPr lang="es-AR" sz="2200" dirty="0">
                <a:latin typeface="Abadi" panose="020B0604020104020204" pitchFamily="34" charset="0"/>
              </a:rPr>
              <a:t>:</a:t>
            </a:r>
          </a:p>
        </p:txBody>
      </p:sp>
      <p:sp>
        <p:nvSpPr>
          <p:cNvPr id="18" name="CuadroTexto 17">
            <a:extLst>
              <a:ext uri="{FF2B5EF4-FFF2-40B4-BE49-F238E27FC236}">
                <a16:creationId xmlns:a16="http://schemas.microsoft.com/office/drawing/2014/main" id="{975BEC89-F656-26A6-6868-BFEDEDD4D410}"/>
              </a:ext>
            </a:extLst>
          </p:cNvPr>
          <p:cNvSpPr txBox="1"/>
          <p:nvPr/>
        </p:nvSpPr>
        <p:spPr>
          <a:xfrm>
            <a:off x="734028" y="1810638"/>
            <a:ext cx="2743200" cy="430887"/>
          </a:xfrm>
          <a:prstGeom prst="rect">
            <a:avLst/>
          </a:prstGeom>
          <a:noFill/>
        </p:spPr>
        <p:txBody>
          <a:bodyPr wrap="square" rtlCol="0">
            <a:spAutoFit/>
          </a:bodyPr>
          <a:lstStyle/>
          <a:p>
            <a:pPr algn="ctr"/>
            <a:r>
              <a:rPr lang="es-AR" sz="2200" dirty="0">
                <a:latin typeface="Abadi" panose="020B0604020104020204" pitchFamily="34" charset="0"/>
              </a:rPr>
              <a:t>EDA </a:t>
            </a:r>
            <a:r>
              <a:rPr lang="es-AR" sz="2200" dirty="0" err="1">
                <a:latin typeface="Abadi" panose="020B0604020104020204" pitchFamily="34" charset="0"/>
              </a:rPr>
              <a:t>results</a:t>
            </a:r>
            <a:r>
              <a:rPr lang="es-AR" sz="2200" dirty="0">
                <a:latin typeface="Abadi" panose="020B0604020104020204" pitchFamily="34" charset="0"/>
              </a:rPr>
              <a:t>:</a:t>
            </a:r>
          </a:p>
        </p:txBody>
      </p:sp>
      <p:sp>
        <p:nvSpPr>
          <p:cNvPr id="19" name="CuadroTexto 18">
            <a:extLst>
              <a:ext uri="{FF2B5EF4-FFF2-40B4-BE49-F238E27FC236}">
                <a16:creationId xmlns:a16="http://schemas.microsoft.com/office/drawing/2014/main" id="{00210003-D42C-9ABE-C378-60D36F54232D}"/>
              </a:ext>
            </a:extLst>
          </p:cNvPr>
          <p:cNvSpPr txBox="1"/>
          <p:nvPr/>
        </p:nvSpPr>
        <p:spPr>
          <a:xfrm>
            <a:off x="648104" y="2230321"/>
            <a:ext cx="2915148" cy="3693319"/>
          </a:xfrm>
          <a:prstGeom prst="rect">
            <a:avLst/>
          </a:prstGeom>
          <a:noFill/>
        </p:spPr>
        <p:txBody>
          <a:bodyPr wrap="square" rtlCol="0">
            <a:spAutoFit/>
          </a:bodyPr>
          <a:lstStyle/>
          <a:p>
            <a:r>
              <a:rPr lang="en-US" b="0" i="0" dirty="0">
                <a:solidFill>
                  <a:srgbClr val="111111"/>
                </a:solidFill>
                <a:effectLst/>
                <a:latin typeface="Abadi" panose="020B0604020104020204" pitchFamily="34" charset="0"/>
              </a:rPr>
              <a:t>After analysis, it is discovered that the success of the Falcon 9 is not something that happened overnight. An important correlation is noted between the success of landings and:</a:t>
            </a:r>
            <a:br>
              <a:rPr lang="en-US" dirty="0">
                <a:latin typeface="Abadi" panose="020B0604020104020204" pitchFamily="34" charset="0"/>
              </a:rPr>
            </a:br>
            <a:r>
              <a:rPr lang="en-US" dirty="0">
                <a:solidFill>
                  <a:srgbClr val="111111"/>
                </a:solidFill>
                <a:latin typeface="Abadi" panose="020B0604020104020204" pitchFamily="34" charset="0"/>
              </a:rPr>
              <a:t>-T</a:t>
            </a:r>
            <a:r>
              <a:rPr lang="en-US" b="0" i="0" dirty="0">
                <a:solidFill>
                  <a:srgbClr val="111111"/>
                </a:solidFill>
                <a:effectLst/>
                <a:latin typeface="Abadi" panose="020B0604020104020204" pitchFamily="34" charset="0"/>
              </a:rPr>
              <a:t>he passage of time,</a:t>
            </a:r>
            <a:br>
              <a:rPr lang="en-US" dirty="0">
                <a:latin typeface="Abadi" panose="020B0604020104020204" pitchFamily="34" charset="0"/>
              </a:rPr>
            </a:br>
            <a:r>
              <a:rPr lang="en-US" dirty="0">
                <a:latin typeface="Abadi" panose="020B0604020104020204" pitchFamily="34" charset="0"/>
              </a:rPr>
              <a:t>-</a:t>
            </a:r>
            <a:r>
              <a:rPr lang="en-US" dirty="0">
                <a:solidFill>
                  <a:srgbClr val="111111"/>
                </a:solidFill>
                <a:latin typeface="Abadi" panose="020B0604020104020204" pitchFamily="34" charset="0"/>
              </a:rPr>
              <a:t>T</a:t>
            </a:r>
            <a:r>
              <a:rPr lang="en-US" b="0" i="0" dirty="0">
                <a:solidFill>
                  <a:srgbClr val="111111"/>
                </a:solidFill>
                <a:effectLst/>
                <a:latin typeface="Abadi" panose="020B0604020104020204" pitchFamily="34" charset="0"/>
              </a:rPr>
              <a:t>he increase in the number of missions carried out,</a:t>
            </a:r>
            <a:br>
              <a:rPr lang="en-US" dirty="0">
                <a:latin typeface="Abadi" panose="020B0604020104020204" pitchFamily="34" charset="0"/>
              </a:rPr>
            </a:br>
            <a:r>
              <a:rPr lang="en-US" dirty="0">
                <a:solidFill>
                  <a:srgbClr val="111111"/>
                </a:solidFill>
                <a:latin typeface="Abadi" panose="020B0604020104020204" pitchFamily="34" charset="0"/>
              </a:rPr>
              <a:t>-T</a:t>
            </a:r>
            <a:r>
              <a:rPr lang="en-US" b="0" i="0" dirty="0">
                <a:solidFill>
                  <a:srgbClr val="111111"/>
                </a:solidFill>
                <a:effectLst/>
                <a:latin typeface="Abadi" panose="020B0604020104020204" pitchFamily="34" charset="0"/>
              </a:rPr>
              <a:t>he development of new booster versions. </a:t>
            </a:r>
            <a:endParaRPr lang="es-AR" dirty="0">
              <a:latin typeface="Abadi" panose="020B0604020104020204" pitchFamily="34" charset="0"/>
            </a:endParaRPr>
          </a:p>
        </p:txBody>
      </p:sp>
      <p:sp>
        <p:nvSpPr>
          <p:cNvPr id="20" name="CuadroTexto 19">
            <a:extLst>
              <a:ext uri="{FF2B5EF4-FFF2-40B4-BE49-F238E27FC236}">
                <a16:creationId xmlns:a16="http://schemas.microsoft.com/office/drawing/2014/main" id="{E7A4535A-E051-BFAC-C55A-601217439011}"/>
              </a:ext>
            </a:extLst>
          </p:cNvPr>
          <p:cNvSpPr txBox="1"/>
          <p:nvPr/>
        </p:nvSpPr>
        <p:spPr>
          <a:xfrm>
            <a:off x="4724399" y="2544502"/>
            <a:ext cx="2743200" cy="707886"/>
          </a:xfrm>
          <a:prstGeom prst="rect">
            <a:avLst/>
          </a:prstGeom>
          <a:noFill/>
        </p:spPr>
        <p:txBody>
          <a:bodyPr wrap="square" rtlCol="0">
            <a:spAutoFit/>
          </a:bodyPr>
          <a:lstStyle/>
          <a:p>
            <a:pPr algn="ctr"/>
            <a:r>
              <a:rPr lang="es-AR" sz="2000" dirty="0">
                <a:latin typeface="Abadi" panose="020B0604020104020204" pitchFamily="34" charset="0"/>
              </a:rPr>
              <a:t>Interactive </a:t>
            </a:r>
            <a:r>
              <a:rPr lang="es-AR" sz="2000" dirty="0" err="1">
                <a:latin typeface="Abadi" panose="020B0604020104020204" pitchFamily="34" charset="0"/>
              </a:rPr>
              <a:t>Dashboard</a:t>
            </a:r>
            <a:r>
              <a:rPr lang="es-AR" sz="2000" dirty="0">
                <a:latin typeface="Abadi" panose="020B0604020104020204" pitchFamily="34" charset="0"/>
              </a:rPr>
              <a:t> and </a:t>
            </a:r>
            <a:r>
              <a:rPr lang="es-AR" sz="2000" dirty="0" err="1">
                <a:latin typeface="Abadi" panose="020B0604020104020204" pitchFamily="34" charset="0"/>
              </a:rPr>
              <a:t>Folium</a:t>
            </a:r>
            <a:r>
              <a:rPr lang="es-AR" sz="2000" dirty="0">
                <a:latin typeface="Abadi" panose="020B0604020104020204" pitchFamily="34" charset="0"/>
              </a:rPr>
              <a:t> </a:t>
            </a:r>
            <a:r>
              <a:rPr lang="es-AR" sz="2000" dirty="0" err="1">
                <a:latin typeface="Abadi" panose="020B0604020104020204" pitchFamily="34" charset="0"/>
              </a:rPr>
              <a:t>map</a:t>
            </a:r>
            <a:r>
              <a:rPr lang="es-AR" sz="2000" dirty="0">
                <a:latin typeface="Abadi" panose="020B0604020104020204" pitchFamily="34" charset="0"/>
              </a:rPr>
              <a:t>.</a:t>
            </a:r>
          </a:p>
        </p:txBody>
      </p:sp>
      <p:sp>
        <p:nvSpPr>
          <p:cNvPr id="21" name="Elipse 20">
            <a:extLst>
              <a:ext uri="{FF2B5EF4-FFF2-40B4-BE49-F238E27FC236}">
                <a16:creationId xmlns:a16="http://schemas.microsoft.com/office/drawing/2014/main" id="{1E954F93-6BBA-76A1-409A-413D2F401822}"/>
              </a:ext>
            </a:extLst>
          </p:cNvPr>
          <p:cNvSpPr/>
          <p:nvPr/>
        </p:nvSpPr>
        <p:spPr>
          <a:xfrm>
            <a:off x="4929162" y="4106652"/>
            <a:ext cx="1446414" cy="1509173"/>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Elipse 21">
            <a:extLst>
              <a:ext uri="{FF2B5EF4-FFF2-40B4-BE49-F238E27FC236}">
                <a16:creationId xmlns:a16="http://schemas.microsoft.com/office/drawing/2014/main" id="{9333B774-C76D-E3A5-5F24-4AC060CB064E}"/>
              </a:ext>
            </a:extLst>
          </p:cNvPr>
          <p:cNvSpPr/>
          <p:nvPr/>
        </p:nvSpPr>
        <p:spPr>
          <a:xfrm>
            <a:off x="5993409" y="3505228"/>
            <a:ext cx="1446414" cy="1509173"/>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n 5" descr="Gráfico, Gráfico de dispersión&#10;&#10;El contenido generado por IA puede ser incorrecto.">
            <a:extLst>
              <a:ext uri="{FF2B5EF4-FFF2-40B4-BE49-F238E27FC236}">
                <a16:creationId xmlns:a16="http://schemas.microsoft.com/office/drawing/2014/main" id="{836CCBB5-B676-277E-5C18-13318DAE23DC}"/>
              </a:ext>
            </a:extLst>
          </p:cNvPr>
          <p:cNvPicPr>
            <a:picLocks noChangeAspect="1"/>
          </p:cNvPicPr>
          <p:nvPr/>
        </p:nvPicPr>
        <p:blipFill>
          <a:blip r:embed="rId3"/>
          <a:stretch>
            <a:fillRect/>
          </a:stretch>
        </p:blipFill>
        <p:spPr>
          <a:xfrm>
            <a:off x="2382477" y="1546581"/>
            <a:ext cx="7427046" cy="3615010"/>
          </a:xfrm>
          <a:prstGeom prst="rect">
            <a:avLst/>
          </a:prstGeom>
        </p:spPr>
      </p:pic>
      <p:sp>
        <p:nvSpPr>
          <p:cNvPr id="7" name="CuadroTexto 6">
            <a:extLst>
              <a:ext uri="{FF2B5EF4-FFF2-40B4-BE49-F238E27FC236}">
                <a16:creationId xmlns:a16="http://schemas.microsoft.com/office/drawing/2014/main" id="{1CC1A26E-3494-E93E-494A-31BD2D3551AB}"/>
              </a:ext>
            </a:extLst>
          </p:cNvPr>
          <p:cNvSpPr txBox="1"/>
          <p:nvPr/>
        </p:nvSpPr>
        <p:spPr>
          <a:xfrm>
            <a:off x="2165842" y="5471575"/>
            <a:ext cx="8259328" cy="1107996"/>
          </a:xfrm>
          <a:prstGeom prst="rect">
            <a:avLst/>
          </a:prstGeom>
          <a:noFill/>
        </p:spPr>
        <p:txBody>
          <a:bodyPr wrap="square" rtlCol="0">
            <a:spAutoFit/>
          </a:bodyPr>
          <a:lstStyle/>
          <a:p>
            <a:r>
              <a:rPr lang="en-US" sz="2200" b="0" i="0" dirty="0">
                <a:solidFill>
                  <a:srgbClr val="111111"/>
                </a:solidFill>
                <a:effectLst/>
                <a:latin typeface="Abadi" panose="020B0604020104020204" pitchFamily="34" charset="0"/>
              </a:rPr>
              <a:t>This scatter plot lets us appreciate (among other things) that as the mission's series progressed, the Falcon 9 improved the result of its landings.</a:t>
            </a:r>
            <a:endParaRPr lang="es-AR" sz="2200" dirty="0">
              <a:latin typeface="Abadi" panose="020B0604020104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n 5" descr="Gráfico, Gráfico de dispersión&#10;&#10;El contenido generado por IA puede ser incorrecto.">
            <a:extLst>
              <a:ext uri="{FF2B5EF4-FFF2-40B4-BE49-F238E27FC236}">
                <a16:creationId xmlns:a16="http://schemas.microsoft.com/office/drawing/2014/main" id="{09730312-CF41-5447-9F23-22E59F88A321}"/>
              </a:ext>
            </a:extLst>
          </p:cNvPr>
          <p:cNvPicPr>
            <a:picLocks noChangeAspect="1"/>
          </p:cNvPicPr>
          <p:nvPr/>
        </p:nvPicPr>
        <p:blipFill>
          <a:blip r:embed="rId3"/>
          <a:stretch>
            <a:fillRect/>
          </a:stretch>
        </p:blipFill>
        <p:spPr>
          <a:xfrm>
            <a:off x="2252088" y="1551343"/>
            <a:ext cx="7687824" cy="3665429"/>
          </a:xfrm>
          <a:prstGeom prst="rect">
            <a:avLst/>
          </a:prstGeom>
        </p:spPr>
      </p:pic>
      <p:sp>
        <p:nvSpPr>
          <p:cNvPr id="7" name="CuadroTexto 6">
            <a:extLst>
              <a:ext uri="{FF2B5EF4-FFF2-40B4-BE49-F238E27FC236}">
                <a16:creationId xmlns:a16="http://schemas.microsoft.com/office/drawing/2014/main" id="{A0F0BB88-3880-9E35-F829-807BFC298C40}"/>
              </a:ext>
            </a:extLst>
          </p:cNvPr>
          <p:cNvSpPr txBox="1"/>
          <p:nvPr/>
        </p:nvSpPr>
        <p:spPr>
          <a:xfrm>
            <a:off x="2252088" y="5469775"/>
            <a:ext cx="7687824" cy="1107996"/>
          </a:xfrm>
          <a:prstGeom prst="rect">
            <a:avLst/>
          </a:prstGeom>
          <a:noFill/>
        </p:spPr>
        <p:txBody>
          <a:bodyPr wrap="square" rtlCol="0">
            <a:spAutoFit/>
          </a:bodyPr>
          <a:lstStyle/>
          <a:p>
            <a:r>
              <a:rPr lang="en-US" sz="2200" dirty="0">
                <a:solidFill>
                  <a:srgbClr val="111111"/>
                </a:solidFill>
                <a:latin typeface="Abadi" panose="020B0604020104020204" pitchFamily="34" charset="0"/>
              </a:rPr>
              <a:t>T</a:t>
            </a:r>
            <a:r>
              <a:rPr lang="en-US" sz="2200" b="0" i="0" dirty="0">
                <a:solidFill>
                  <a:srgbClr val="111111"/>
                </a:solidFill>
                <a:effectLst/>
                <a:latin typeface="Abadi" panose="020B0604020104020204" pitchFamily="34" charset="0"/>
              </a:rPr>
              <a:t>his scatter plot allows us to appreciate that at the Vandenberg (CA) site, rockets with a payload of 10000 kg or more are never launched.</a:t>
            </a:r>
            <a:endParaRPr lang="es-AR" sz="2200" dirty="0">
              <a:latin typeface="Abadi" panose="020B0604020104020204" pitchFamily="34" charset="0"/>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n 5" descr="Gráfico, Gráfico de barras&#10;&#10;El contenido generado por IA puede ser incorrecto.">
            <a:extLst>
              <a:ext uri="{FF2B5EF4-FFF2-40B4-BE49-F238E27FC236}">
                <a16:creationId xmlns:a16="http://schemas.microsoft.com/office/drawing/2014/main" id="{4D4008BC-B0A8-9EBE-36FA-A59FE9E6B067}"/>
              </a:ext>
            </a:extLst>
          </p:cNvPr>
          <p:cNvPicPr>
            <a:picLocks noChangeAspect="1"/>
          </p:cNvPicPr>
          <p:nvPr/>
        </p:nvPicPr>
        <p:blipFill>
          <a:blip r:embed="rId3"/>
          <a:stretch>
            <a:fillRect/>
          </a:stretch>
        </p:blipFill>
        <p:spPr>
          <a:xfrm>
            <a:off x="2415682" y="1460843"/>
            <a:ext cx="7360635" cy="3705583"/>
          </a:xfrm>
          <a:prstGeom prst="rect">
            <a:avLst/>
          </a:prstGeom>
        </p:spPr>
      </p:pic>
      <p:sp>
        <p:nvSpPr>
          <p:cNvPr id="7" name="CuadroTexto 6">
            <a:extLst>
              <a:ext uri="{FF2B5EF4-FFF2-40B4-BE49-F238E27FC236}">
                <a16:creationId xmlns:a16="http://schemas.microsoft.com/office/drawing/2014/main" id="{925A0C5A-6B0C-A900-9EAA-5A28629E52F0}"/>
              </a:ext>
            </a:extLst>
          </p:cNvPr>
          <p:cNvSpPr txBox="1"/>
          <p:nvPr/>
        </p:nvSpPr>
        <p:spPr>
          <a:xfrm>
            <a:off x="2415682" y="5456951"/>
            <a:ext cx="7360635" cy="769441"/>
          </a:xfrm>
          <a:prstGeom prst="rect">
            <a:avLst/>
          </a:prstGeom>
          <a:noFill/>
        </p:spPr>
        <p:txBody>
          <a:bodyPr wrap="square" rtlCol="0">
            <a:spAutoFit/>
          </a:bodyPr>
          <a:lstStyle/>
          <a:p>
            <a:r>
              <a:rPr lang="es-AR" sz="2200" dirty="0">
                <a:latin typeface="Abadi" panose="020B0604020104020204" pitchFamily="34" charset="0"/>
              </a:rPr>
              <a:t>ES_L1, GEO, HEO and SSO </a:t>
            </a:r>
            <a:r>
              <a:rPr lang="es-AR" sz="2200" dirty="0" err="1">
                <a:latin typeface="Abadi" panose="020B0604020104020204" pitchFamily="34" charset="0"/>
              </a:rPr>
              <a:t>orbits</a:t>
            </a:r>
            <a:r>
              <a:rPr lang="es-AR" sz="2200" dirty="0">
                <a:latin typeface="Abadi" panose="020B0604020104020204" pitchFamily="34" charset="0"/>
              </a:rPr>
              <a:t> </a:t>
            </a:r>
            <a:r>
              <a:rPr lang="es-AR" sz="2200" dirty="0" err="1">
                <a:latin typeface="Abadi" panose="020B0604020104020204" pitchFamily="34" charset="0"/>
              </a:rPr>
              <a:t>have</a:t>
            </a:r>
            <a:r>
              <a:rPr lang="es-AR" sz="2200" dirty="0">
                <a:latin typeface="Abadi" panose="020B0604020104020204" pitchFamily="34" charset="0"/>
              </a:rPr>
              <a:t> </a:t>
            </a:r>
            <a:r>
              <a:rPr lang="es-AR" sz="2200" dirty="0" err="1">
                <a:latin typeface="Abadi" panose="020B0604020104020204" pitchFamily="34" charset="0"/>
              </a:rPr>
              <a:t>the</a:t>
            </a:r>
            <a:r>
              <a:rPr lang="es-AR" sz="2200" dirty="0">
                <a:latin typeface="Abadi" panose="020B0604020104020204" pitchFamily="34" charset="0"/>
              </a:rPr>
              <a:t> </a:t>
            </a:r>
            <a:r>
              <a:rPr lang="es-AR" sz="2200" dirty="0" err="1">
                <a:latin typeface="Abadi" panose="020B0604020104020204" pitchFamily="34" charset="0"/>
              </a:rPr>
              <a:t>highest</a:t>
            </a:r>
            <a:r>
              <a:rPr lang="es-AR" sz="2200" dirty="0">
                <a:latin typeface="Abadi" panose="020B0604020104020204" pitchFamily="34" charset="0"/>
              </a:rPr>
              <a:t> </a:t>
            </a:r>
            <a:r>
              <a:rPr lang="es-AR" sz="2200" dirty="0" err="1">
                <a:latin typeface="Abadi" panose="020B0604020104020204" pitchFamily="34" charset="0"/>
              </a:rPr>
              <a:t>success</a:t>
            </a:r>
            <a:r>
              <a:rPr lang="es-AR" sz="2200" dirty="0">
                <a:latin typeface="Abadi" panose="020B0604020104020204" pitchFamily="34" charset="0"/>
              </a:rPr>
              <a:t> </a:t>
            </a:r>
            <a:r>
              <a:rPr lang="es-AR" sz="2200" dirty="0" err="1">
                <a:latin typeface="Abadi" panose="020B0604020104020204" pitchFamily="34" charset="0"/>
              </a:rPr>
              <a:t>rate</a:t>
            </a:r>
            <a:r>
              <a:rPr lang="es-AR" sz="2200" dirty="0">
                <a:latin typeface="Abadi" panose="020B0604020104020204" pitchFamily="34" charset="0"/>
              </a:rPr>
              <a:t>.</a:t>
            </a: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n 5" descr="Gráfico, Gráfico de dispersión&#10;&#10;El contenido generado por IA puede ser incorrecto.">
            <a:extLst>
              <a:ext uri="{FF2B5EF4-FFF2-40B4-BE49-F238E27FC236}">
                <a16:creationId xmlns:a16="http://schemas.microsoft.com/office/drawing/2014/main" id="{D9F81CDE-5F86-5FDF-78AA-1C3F95B2E2E1}"/>
              </a:ext>
            </a:extLst>
          </p:cNvPr>
          <p:cNvPicPr>
            <a:picLocks noChangeAspect="1"/>
          </p:cNvPicPr>
          <p:nvPr/>
        </p:nvPicPr>
        <p:blipFill>
          <a:blip r:embed="rId3"/>
          <a:stretch>
            <a:fillRect/>
          </a:stretch>
        </p:blipFill>
        <p:spPr>
          <a:xfrm>
            <a:off x="1966336" y="1793446"/>
            <a:ext cx="8259328" cy="2838846"/>
          </a:xfrm>
          <a:prstGeom prst="rect">
            <a:avLst/>
          </a:prstGeom>
        </p:spPr>
      </p:pic>
      <p:sp>
        <p:nvSpPr>
          <p:cNvPr id="7" name="CuadroTexto 6">
            <a:extLst>
              <a:ext uri="{FF2B5EF4-FFF2-40B4-BE49-F238E27FC236}">
                <a16:creationId xmlns:a16="http://schemas.microsoft.com/office/drawing/2014/main" id="{93D65266-E5A9-340F-56EA-96CE969368D3}"/>
              </a:ext>
            </a:extLst>
          </p:cNvPr>
          <p:cNvSpPr txBox="1"/>
          <p:nvPr/>
        </p:nvSpPr>
        <p:spPr>
          <a:xfrm>
            <a:off x="1966336" y="4887884"/>
            <a:ext cx="8259328" cy="1785104"/>
          </a:xfrm>
          <a:prstGeom prst="rect">
            <a:avLst/>
          </a:prstGeom>
          <a:noFill/>
        </p:spPr>
        <p:txBody>
          <a:bodyPr wrap="square" rtlCol="0">
            <a:spAutoFit/>
          </a:bodyPr>
          <a:lstStyle/>
          <a:p>
            <a:r>
              <a:rPr lang="en-US" sz="2200" dirty="0">
                <a:solidFill>
                  <a:srgbClr val="111111"/>
                </a:solidFill>
                <a:latin typeface="Abadi" panose="020B0604020104020204" pitchFamily="34" charset="0"/>
              </a:rPr>
              <a:t>W</a:t>
            </a:r>
            <a:r>
              <a:rPr lang="en-US" sz="2200" b="0" i="0" dirty="0">
                <a:solidFill>
                  <a:srgbClr val="111111"/>
                </a:solidFill>
                <a:effectLst/>
                <a:latin typeface="Abadi" panose="020B0604020104020204" pitchFamily="34" charset="0"/>
              </a:rPr>
              <a:t>e can see that in LEO orbit the success of the landings improved with the passage of the series of missions.</a:t>
            </a:r>
            <a:br>
              <a:rPr lang="en-US" sz="2200" dirty="0">
                <a:latin typeface="Abadi" panose="020B0604020104020204" pitchFamily="34" charset="0"/>
              </a:rPr>
            </a:br>
            <a:br>
              <a:rPr lang="en-US" sz="2200" dirty="0">
                <a:latin typeface="Abadi" panose="020B0604020104020204" pitchFamily="34" charset="0"/>
              </a:rPr>
            </a:br>
            <a:r>
              <a:rPr lang="en-US" sz="2200" dirty="0">
                <a:solidFill>
                  <a:srgbClr val="111111"/>
                </a:solidFill>
                <a:latin typeface="Abadi" panose="020B0604020104020204" pitchFamily="34" charset="0"/>
              </a:rPr>
              <a:t>H</a:t>
            </a:r>
            <a:r>
              <a:rPr lang="en-US" sz="2200" b="0" i="0" dirty="0">
                <a:solidFill>
                  <a:srgbClr val="111111"/>
                </a:solidFill>
                <a:effectLst/>
                <a:latin typeface="Abadi" panose="020B0604020104020204" pitchFamily="34" charset="0"/>
              </a:rPr>
              <a:t>owever, other orbits such as GTO do not prove that any correlation exists. </a:t>
            </a:r>
            <a:endParaRPr lang="es-AR" sz="2200" dirty="0">
              <a:latin typeface="Abadi" panose="020B0604020104020204" pitchFamily="34" charset="0"/>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n 5" descr="Gráfico, Gráfico de dispersión&#10;&#10;El contenido generado por IA puede ser incorrecto.">
            <a:extLst>
              <a:ext uri="{FF2B5EF4-FFF2-40B4-BE49-F238E27FC236}">
                <a16:creationId xmlns:a16="http://schemas.microsoft.com/office/drawing/2014/main" id="{7054578B-F5BA-04F6-1BFC-0EC355E00C4B}"/>
              </a:ext>
            </a:extLst>
          </p:cNvPr>
          <p:cNvPicPr>
            <a:picLocks noChangeAspect="1"/>
          </p:cNvPicPr>
          <p:nvPr/>
        </p:nvPicPr>
        <p:blipFill>
          <a:blip r:embed="rId3"/>
          <a:stretch>
            <a:fillRect/>
          </a:stretch>
        </p:blipFill>
        <p:spPr>
          <a:xfrm>
            <a:off x="2614856" y="1459834"/>
            <a:ext cx="6962288" cy="3314620"/>
          </a:xfrm>
          <a:prstGeom prst="rect">
            <a:avLst/>
          </a:prstGeom>
        </p:spPr>
      </p:pic>
      <p:sp>
        <p:nvSpPr>
          <p:cNvPr id="7" name="CuadroTexto 6">
            <a:extLst>
              <a:ext uri="{FF2B5EF4-FFF2-40B4-BE49-F238E27FC236}">
                <a16:creationId xmlns:a16="http://schemas.microsoft.com/office/drawing/2014/main" id="{6E961AB7-2771-E612-B22B-740246F6AD02}"/>
              </a:ext>
            </a:extLst>
          </p:cNvPr>
          <p:cNvSpPr txBox="1"/>
          <p:nvPr/>
        </p:nvSpPr>
        <p:spPr>
          <a:xfrm>
            <a:off x="2497596" y="4853337"/>
            <a:ext cx="7196808" cy="1785104"/>
          </a:xfrm>
          <a:prstGeom prst="rect">
            <a:avLst/>
          </a:prstGeom>
          <a:noFill/>
        </p:spPr>
        <p:txBody>
          <a:bodyPr wrap="square" rtlCol="0">
            <a:spAutoFit/>
          </a:bodyPr>
          <a:lstStyle/>
          <a:p>
            <a:r>
              <a:rPr lang="en-US" sz="2200" dirty="0">
                <a:solidFill>
                  <a:srgbClr val="111111"/>
                </a:solidFill>
                <a:latin typeface="Abadi" panose="020B0604020104020204" pitchFamily="34" charset="0"/>
              </a:rPr>
              <a:t>I</a:t>
            </a:r>
            <a:r>
              <a:rPr lang="en-US" sz="2200" b="0" i="0" dirty="0">
                <a:solidFill>
                  <a:srgbClr val="111111"/>
                </a:solidFill>
                <a:effectLst/>
                <a:latin typeface="Abadi" panose="020B0604020104020204" pitchFamily="34" charset="0"/>
              </a:rPr>
              <a:t>n the LEO, ISS and PO orbits we can see that the higher the payload mass, the better the landing outcome. </a:t>
            </a:r>
            <a:br>
              <a:rPr lang="en-US" sz="2200" dirty="0">
                <a:latin typeface="Abadi" panose="020B0604020104020204" pitchFamily="34" charset="0"/>
              </a:rPr>
            </a:br>
            <a:br>
              <a:rPr lang="en-US" sz="2200" dirty="0">
                <a:latin typeface="Abadi" panose="020B0604020104020204" pitchFamily="34" charset="0"/>
              </a:rPr>
            </a:br>
            <a:r>
              <a:rPr lang="en-US" sz="2200" dirty="0">
                <a:solidFill>
                  <a:srgbClr val="111111"/>
                </a:solidFill>
                <a:latin typeface="Abadi" panose="020B0604020104020204" pitchFamily="34" charset="0"/>
              </a:rPr>
              <a:t>H</a:t>
            </a:r>
            <a:r>
              <a:rPr lang="en-US" sz="2200" b="0" i="0" dirty="0">
                <a:solidFill>
                  <a:srgbClr val="111111"/>
                </a:solidFill>
                <a:effectLst/>
                <a:latin typeface="Abadi" panose="020B0604020104020204" pitchFamily="34" charset="0"/>
              </a:rPr>
              <a:t>owever, for the GTO orbit it is difficult to define whether the higher payload mass improves the outcome or ruins it.</a:t>
            </a:r>
            <a:endParaRPr lang="es-AR" sz="2200" dirty="0">
              <a:latin typeface="Abadi" panose="020B0604020104020204" pitchFamily="34" charset="0"/>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n 5" descr="Gráfico, Gráfico de líneas&#10;&#10;El contenido generado por IA puede ser incorrecto.">
            <a:extLst>
              <a:ext uri="{FF2B5EF4-FFF2-40B4-BE49-F238E27FC236}">
                <a16:creationId xmlns:a16="http://schemas.microsoft.com/office/drawing/2014/main" id="{860BBE94-6931-2029-662D-DD6D0B52EDA7}"/>
              </a:ext>
            </a:extLst>
          </p:cNvPr>
          <p:cNvPicPr>
            <a:picLocks noChangeAspect="1"/>
          </p:cNvPicPr>
          <p:nvPr/>
        </p:nvPicPr>
        <p:blipFill>
          <a:blip r:embed="rId3"/>
          <a:stretch>
            <a:fillRect/>
          </a:stretch>
        </p:blipFill>
        <p:spPr>
          <a:xfrm>
            <a:off x="2192452" y="1442760"/>
            <a:ext cx="7807096" cy="3742021"/>
          </a:xfrm>
          <a:prstGeom prst="rect">
            <a:avLst/>
          </a:prstGeom>
        </p:spPr>
      </p:pic>
      <p:sp>
        <p:nvSpPr>
          <p:cNvPr id="7" name="CuadroTexto 6">
            <a:extLst>
              <a:ext uri="{FF2B5EF4-FFF2-40B4-BE49-F238E27FC236}">
                <a16:creationId xmlns:a16="http://schemas.microsoft.com/office/drawing/2014/main" id="{8DDC4FB1-953A-9B8E-2BAD-99FF4F4CF222}"/>
              </a:ext>
            </a:extLst>
          </p:cNvPr>
          <p:cNvSpPr txBox="1"/>
          <p:nvPr/>
        </p:nvSpPr>
        <p:spPr>
          <a:xfrm>
            <a:off x="2192452" y="5419898"/>
            <a:ext cx="7807096" cy="769441"/>
          </a:xfrm>
          <a:prstGeom prst="rect">
            <a:avLst/>
          </a:prstGeom>
          <a:noFill/>
        </p:spPr>
        <p:txBody>
          <a:bodyPr wrap="square" rtlCol="0">
            <a:spAutoFit/>
          </a:bodyPr>
          <a:lstStyle/>
          <a:p>
            <a:r>
              <a:rPr lang="en-US" sz="2200" b="0" i="0" dirty="0">
                <a:solidFill>
                  <a:srgbClr val="111111"/>
                </a:solidFill>
                <a:effectLst/>
                <a:latin typeface="Abadi" panose="020B0604020104020204" pitchFamily="34" charset="0"/>
              </a:rPr>
              <a:t>It seems that since 2013 the Falcon 9 launches are on the road to success, all the way to 2020 (and beyond stars).</a:t>
            </a:r>
            <a:endParaRPr lang="es-AR" sz="2200" dirty="0">
              <a:latin typeface="Abadi" panose="020B0604020104020204" pitchFamily="34" charset="0"/>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n 5" descr="Interfaz de usuario gráfica, Aplicación&#10;&#10;El contenido generado por IA puede ser incorrecto.">
            <a:extLst>
              <a:ext uri="{FF2B5EF4-FFF2-40B4-BE49-F238E27FC236}">
                <a16:creationId xmlns:a16="http://schemas.microsoft.com/office/drawing/2014/main" id="{782084BF-8D86-9FC9-AF3C-B330A93B9DAE}"/>
              </a:ext>
            </a:extLst>
          </p:cNvPr>
          <p:cNvPicPr>
            <a:picLocks noChangeAspect="1"/>
          </p:cNvPicPr>
          <p:nvPr/>
        </p:nvPicPr>
        <p:blipFill>
          <a:blip r:embed="rId3"/>
          <a:stretch>
            <a:fillRect/>
          </a:stretch>
        </p:blipFill>
        <p:spPr>
          <a:xfrm>
            <a:off x="1099985" y="1936808"/>
            <a:ext cx="2274981" cy="3483563"/>
          </a:xfrm>
          <a:prstGeom prst="rect">
            <a:avLst/>
          </a:prstGeom>
        </p:spPr>
      </p:pic>
      <p:sp>
        <p:nvSpPr>
          <p:cNvPr id="7" name="CuadroTexto 6">
            <a:extLst>
              <a:ext uri="{FF2B5EF4-FFF2-40B4-BE49-F238E27FC236}">
                <a16:creationId xmlns:a16="http://schemas.microsoft.com/office/drawing/2014/main" id="{D6C32F91-48A1-8883-8D1E-2AF5C00BC738}"/>
              </a:ext>
            </a:extLst>
          </p:cNvPr>
          <p:cNvSpPr txBox="1"/>
          <p:nvPr/>
        </p:nvSpPr>
        <p:spPr>
          <a:xfrm>
            <a:off x="5153891" y="1936808"/>
            <a:ext cx="5619404" cy="2185214"/>
          </a:xfrm>
          <a:prstGeom prst="rect">
            <a:avLst/>
          </a:prstGeom>
          <a:noFill/>
        </p:spPr>
        <p:txBody>
          <a:bodyPr wrap="square" rtlCol="0">
            <a:spAutoFit/>
          </a:bodyPr>
          <a:lstStyle/>
          <a:p>
            <a:pPr marL="285750" indent="-285750">
              <a:buFont typeface="Arial" panose="020B0604020202020204" pitchFamily="34" charset="0"/>
              <a:buChar char="•"/>
            </a:pPr>
            <a:r>
              <a:rPr lang="en-US" sz="2200" b="0" i="0" dirty="0">
                <a:solidFill>
                  <a:srgbClr val="111111"/>
                </a:solidFill>
                <a:effectLst/>
                <a:latin typeface="Abadi" panose="020B0604020104020204" pitchFamily="34" charset="0"/>
              </a:rPr>
              <a:t>CCAFS LC-40, KSC LC-39A and CCAFS SLC-40 are all launch sites at Cape Canaveral</a:t>
            </a:r>
            <a:r>
              <a:rPr lang="en-US" sz="2200" dirty="0">
                <a:solidFill>
                  <a:srgbClr val="111111"/>
                </a:solidFill>
                <a:latin typeface="Abadi" panose="020B0604020104020204" pitchFamily="34" charset="0"/>
              </a:rPr>
              <a:t>.</a:t>
            </a:r>
          </a:p>
          <a:p>
            <a:pPr marL="285750" indent="-285750">
              <a:buFont typeface="Arial" panose="020B0604020202020204" pitchFamily="34" charset="0"/>
              <a:buChar char="•"/>
            </a:pPr>
            <a:endParaRPr lang="en-US" sz="2200" dirty="0">
              <a:solidFill>
                <a:srgbClr val="111111"/>
              </a:solidFill>
              <a:latin typeface="Abadi" panose="020B0604020104020204" pitchFamily="34" charset="0"/>
            </a:endParaRPr>
          </a:p>
          <a:p>
            <a:pPr marL="285750" indent="-285750">
              <a:buFont typeface="Arial" panose="020B0604020202020204" pitchFamily="34" charset="0"/>
              <a:buChar char="•"/>
            </a:pPr>
            <a:r>
              <a:rPr lang="en-US" sz="2200" b="0" i="0" dirty="0">
                <a:solidFill>
                  <a:srgbClr val="111111"/>
                </a:solidFill>
                <a:effectLst/>
                <a:latin typeface="Abadi" panose="020B0604020104020204" pitchFamily="34" charset="0"/>
              </a:rPr>
              <a:t>VAFB SLC-4E is the launch site in Vandenberg, California.</a:t>
            </a:r>
            <a:endParaRPr lang="es-AR" sz="2200" dirty="0">
              <a:latin typeface="Abadi" panose="020B0604020104020204" pitchFamily="34" charset="0"/>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n 5" descr="Interfaz de usuario gráfica&#10;&#10;El contenido generado por IA puede ser incorrecto.">
            <a:extLst>
              <a:ext uri="{FF2B5EF4-FFF2-40B4-BE49-F238E27FC236}">
                <a16:creationId xmlns:a16="http://schemas.microsoft.com/office/drawing/2014/main" id="{17458D06-8B3C-4B02-5CF1-86FCEFF6E5BC}"/>
              </a:ext>
            </a:extLst>
          </p:cNvPr>
          <p:cNvPicPr>
            <a:picLocks noChangeAspect="1"/>
          </p:cNvPicPr>
          <p:nvPr/>
        </p:nvPicPr>
        <p:blipFill>
          <a:blip r:embed="rId3"/>
          <a:stretch>
            <a:fillRect/>
          </a:stretch>
        </p:blipFill>
        <p:spPr>
          <a:xfrm>
            <a:off x="1785336" y="1433234"/>
            <a:ext cx="8621328" cy="3991532"/>
          </a:xfrm>
          <a:prstGeom prst="rect">
            <a:avLst/>
          </a:prstGeom>
        </p:spPr>
      </p:pic>
      <p:sp>
        <p:nvSpPr>
          <p:cNvPr id="7" name="CuadroTexto 6">
            <a:extLst>
              <a:ext uri="{FF2B5EF4-FFF2-40B4-BE49-F238E27FC236}">
                <a16:creationId xmlns:a16="http://schemas.microsoft.com/office/drawing/2014/main" id="{6BF12757-2A73-AC43-46CF-8FC9C89AB8F0}"/>
              </a:ext>
            </a:extLst>
          </p:cNvPr>
          <p:cNvSpPr txBox="1"/>
          <p:nvPr/>
        </p:nvSpPr>
        <p:spPr>
          <a:xfrm>
            <a:off x="1785336" y="5552902"/>
            <a:ext cx="8621328" cy="769441"/>
          </a:xfrm>
          <a:prstGeom prst="rect">
            <a:avLst/>
          </a:prstGeom>
          <a:noFill/>
        </p:spPr>
        <p:txBody>
          <a:bodyPr wrap="square" rtlCol="0">
            <a:spAutoFit/>
          </a:bodyPr>
          <a:lstStyle/>
          <a:p>
            <a:r>
              <a:rPr lang="en-US" sz="2200" b="0" i="0" dirty="0">
                <a:solidFill>
                  <a:srgbClr val="111111"/>
                </a:solidFill>
                <a:effectLst/>
                <a:latin typeface="Abadi" panose="020B0604020104020204" pitchFamily="34" charset="0"/>
              </a:rPr>
              <a:t>SpaceX has been experimenting with the Falcon 9 since 2010 at CCAFS site.</a:t>
            </a:r>
            <a:endParaRPr lang="es-AR" sz="2200" dirty="0">
              <a:latin typeface="Abadi" panose="020B0604020104020204" pitchFamily="34" charset="0"/>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n 5" descr="Texto&#10;&#10;El contenido generado por IA puede ser incorrecto.">
            <a:extLst>
              <a:ext uri="{FF2B5EF4-FFF2-40B4-BE49-F238E27FC236}">
                <a16:creationId xmlns:a16="http://schemas.microsoft.com/office/drawing/2014/main" id="{CE13F9AA-8D28-010F-0452-4A5643BD706D}"/>
              </a:ext>
            </a:extLst>
          </p:cNvPr>
          <p:cNvPicPr>
            <a:picLocks noChangeAspect="1"/>
          </p:cNvPicPr>
          <p:nvPr/>
        </p:nvPicPr>
        <p:blipFill>
          <a:blip r:embed="rId3"/>
          <a:stretch>
            <a:fillRect/>
          </a:stretch>
        </p:blipFill>
        <p:spPr>
          <a:xfrm>
            <a:off x="3649503" y="2010859"/>
            <a:ext cx="4411993" cy="1418141"/>
          </a:xfrm>
          <a:prstGeom prst="rect">
            <a:avLst/>
          </a:prstGeom>
        </p:spPr>
      </p:pic>
      <p:sp>
        <p:nvSpPr>
          <p:cNvPr id="7" name="CuadroTexto 6">
            <a:extLst>
              <a:ext uri="{FF2B5EF4-FFF2-40B4-BE49-F238E27FC236}">
                <a16:creationId xmlns:a16="http://schemas.microsoft.com/office/drawing/2014/main" id="{2A3EC6A4-5F2E-BC2B-8893-6A7A2E8B3480}"/>
              </a:ext>
            </a:extLst>
          </p:cNvPr>
          <p:cNvSpPr txBox="1"/>
          <p:nvPr/>
        </p:nvSpPr>
        <p:spPr>
          <a:xfrm>
            <a:off x="2061556" y="4056611"/>
            <a:ext cx="7664335" cy="769441"/>
          </a:xfrm>
          <a:prstGeom prst="rect">
            <a:avLst/>
          </a:prstGeom>
          <a:noFill/>
        </p:spPr>
        <p:txBody>
          <a:bodyPr wrap="square" rtlCol="0">
            <a:spAutoFit/>
          </a:bodyPr>
          <a:lstStyle/>
          <a:p>
            <a:r>
              <a:rPr lang="en-US" sz="2200" b="0" i="0" dirty="0">
                <a:solidFill>
                  <a:srgbClr val="111111"/>
                </a:solidFill>
                <a:effectLst/>
                <a:latin typeface="Abadi" panose="020B0604020104020204" pitchFamily="34" charset="0"/>
              </a:rPr>
              <a:t>A total of 45596 KG were transported for NASA(CRS) on the Falcon 9 missions.</a:t>
            </a:r>
            <a:endParaRPr lang="es-AR" sz="2200" dirty="0">
              <a:latin typeface="Abadi" panose="020B0604020104020204" pitchFamily="34" charset="0"/>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n 5" descr="Imagen que contiene Sitio web&#10;&#10;El contenido generado por IA puede ser incorrecto.">
            <a:extLst>
              <a:ext uri="{FF2B5EF4-FFF2-40B4-BE49-F238E27FC236}">
                <a16:creationId xmlns:a16="http://schemas.microsoft.com/office/drawing/2014/main" id="{6B5319C1-C2FE-C06A-0780-1A24134E42C1}"/>
              </a:ext>
            </a:extLst>
          </p:cNvPr>
          <p:cNvPicPr>
            <a:picLocks noChangeAspect="1"/>
          </p:cNvPicPr>
          <p:nvPr/>
        </p:nvPicPr>
        <p:blipFill>
          <a:blip r:embed="rId3"/>
          <a:stretch>
            <a:fillRect/>
          </a:stretch>
        </p:blipFill>
        <p:spPr>
          <a:xfrm>
            <a:off x="3074449" y="2004366"/>
            <a:ext cx="6043101" cy="1462041"/>
          </a:xfrm>
          <a:prstGeom prst="rect">
            <a:avLst/>
          </a:prstGeom>
        </p:spPr>
      </p:pic>
      <p:sp>
        <p:nvSpPr>
          <p:cNvPr id="7" name="CuadroTexto 6">
            <a:extLst>
              <a:ext uri="{FF2B5EF4-FFF2-40B4-BE49-F238E27FC236}">
                <a16:creationId xmlns:a16="http://schemas.microsoft.com/office/drawing/2014/main" id="{A530ACFC-0803-83EC-67C2-759770326D70}"/>
              </a:ext>
            </a:extLst>
          </p:cNvPr>
          <p:cNvSpPr txBox="1"/>
          <p:nvPr/>
        </p:nvSpPr>
        <p:spPr>
          <a:xfrm>
            <a:off x="2693324" y="3823855"/>
            <a:ext cx="6816436" cy="769441"/>
          </a:xfrm>
          <a:prstGeom prst="rect">
            <a:avLst/>
          </a:prstGeom>
          <a:noFill/>
        </p:spPr>
        <p:txBody>
          <a:bodyPr wrap="square" rtlCol="0">
            <a:spAutoFit/>
          </a:bodyPr>
          <a:lstStyle/>
          <a:p>
            <a:r>
              <a:rPr lang="en-US" sz="2200" b="0" i="0" dirty="0">
                <a:solidFill>
                  <a:srgbClr val="111111"/>
                </a:solidFill>
                <a:effectLst/>
                <a:latin typeface="Abadi" panose="020B0604020104020204" pitchFamily="34" charset="0"/>
              </a:rPr>
              <a:t>The V1.1 version of the Falcon 9 booster can carry an average payload mass of 2534.66 kg.</a:t>
            </a:r>
            <a:endParaRPr lang="es-AR" sz="2200" dirty="0">
              <a:latin typeface="Abadi" panose="020B0604020104020204" pitchFamily="34" charset="0"/>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n 5" descr="Interfaz de usuario gráfica, Texto&#10;&#10;El contenido generado por IA puede ser incorrecto.">
            <a:extLst>
              <a:ext uri="{FF2B5EF4-FFF2-40B4-BE49-F238E27FC236}">
                <a16:creationId xmlns:a16="http://schemas.microsoft.com/office/drawing/2014/main" id="{C770E40F-C5FD-D3BC-053E-0EFBDDD90C28}"/>
              </a:ext>
            </a:extLst>
          </p:cNvPr>
          <p:cNvPicPr>
            <a:picLocks noChangeAspect="1"/>
          </p:cNvPicPr>
          <p:nvPr/>
        </p:nvPicPr>
        <p:blipFill>
          <a:blip r:embed="rId3"/>
          <a:stretch>
            <a:fillRect/>
          </a:stretch>
        </p:blipFill>
        <p:spPr>
          <a:xfrm>
            <a:off x="2904936" y="1803040"/>
            <a:ext cx="6245749" cy="1625960"/>
          </a:xfrm>
          <a:prstGeom prst="rect">
            <a:avLst/>
          </a:prstGeom>
        </p:spPr>
      </p:pic>
      <p:sp>
        <p:nvSpPr>
          <p:cNvPr id="7" name="CuadroTexto 6">
            <a:extLst>
              <a:ext uri="{FF2B5EF4-FFF2-40B4-BE49-F238E27FC236}">
                <a16:creationId xmlns:a16="http://schemas.microsoft.com/office/drawing/2014/main" id="{DAA3C4C2-75F6-F114-9E3D-11F7F308B35A}"/>
              </a:ext>
            </a:extLst>
          </p:cNvPr>
          <p:cNvSpPr txBox="1"/>
          <p:nvPr/>
        </p:nvSpPr>
        <p:spPr>
          <a:xfrm>
            <a:off x="2294313" y="3840480"/>
            <a:ext cx="7381702" cy="769441"/>
          </a:xfrm>
          <a:prstGeom prst="rect">
            <a:avLst/>
          </a:prstGeom>
          <a:noFill/>
        </p:spPr>
        <p:txBody>
          <a:bodyPr wrap="square" rtlCol="0">
            <a:spAutoFit/>
          </a:bodyPr>
          <a:lstStyle/>
          <a:p>
            <a:r>
              <a:rPr lang="en-US" sz="2200" b="0" i="0" dirty="0">
                <a:solidFill>
                  <a:srgbClr val="111111"/>
                </a:solidFill>
                <a:effectLst/>
                <a:latin typeface="Abadi" panose="020B0604020104020204" pitchFamily="34" charset="0"/>
              </a:rPr>
              <a:t>The first successful landing on a Ground pad occurred on December 22, 2015.</a:t>
            </a:r>
            <a:endParaRPr lang="es-AR" sz="2200" dirty="0">
              <a:latin typeface="Abadi" panose="020B0604020104020204" pitchFamily="34" charset="0"/>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n 2" descr="Interfaz de usuario gráfica, Texto, Aplicación&#10;&#10;El contenido generado por IA puede ser incorrecto.">
            <a:extLst>
              <a:ext uri="{FF2B5EF4-FFF2-40B4-BE49-F238E27FC236}">
                <a16:creationId xmlns:a16="http://schemas.microsoft.com/office/drawing/2014/main" id="{1E247285-0234-DB96-22E0-8AB300CF3630}"/>
              </a:ext>
            </a:extLst>
          </p:cNvPr>
          <p:cNvPicPr>
            <a:picLocks noChangeAspect="1"/>
          </p:cNvPicPr>
          <p:nvPr/>
        </p:nvPicPr>
        <p:blipFill>
          <a:blip r:embed="rId3"/>
          <a:stretch>
            <a:fillRect/>
          </a:stretch>
        </p:blipFill>
        <p:spPr>
          <a:xfrm>
            <a:off x="2237343" y="2098791"/>
            <a:ext cx="2318032" cy="3194599"/>
          </a:xfrm>
          <a:prstGeom prst="rect">
            <a:avLst/>
          </a:prstGeom>
        </p:spPr>
      </p:pic>
      <p:sp>
        <p:nvSpPr>
          <p:cNvPr id="7" name="CuadroTexto 6">
            <a:extLst>
              <a:ext uri="{FF2B5EF4-FFF2-40B4-BE49-F238E27FC236}">
                <a16:creationId xmlns:a16="http://schemas.microsoft.com/office/drawing/2014/main" id="{5A949FFD-AB1C-4CE6-F4EA-6C871F8322AC}"/>
              </a:ext>
            </a:extLst>
          </p:cNvPr>
          <p:cNvSpPr txBox="1"/>
          <p:nvPr/>
        </p:nvSpPr>
        <p:spPr>
          <a:xfrm>
            <a:off x="6027811" y="2972815"/>
            <a:ext cx="4577542" cy="1446550"/>
          </a:xfrm>
          <a:prstGeom prst="rect">
            <a:avLst/>
          </a:prstGeom>
          <a:noFill/>
        </p:spPr>
        <p:txBody>
          <a:bodyPr wrap="square" rtlCol="0">
            <a:spAutoFit/>
          </a:bodyPr>
          <a:lstStyle/>
          <a:p>
            <a:r>
              <a:rPr lang="en-US" sz="2200" b="0" i="0" dirty="0">
                <a:solidFill>
                  <a:srgbClr val="111111"/>
                </a:solidFill>
                <a:effectLst/>
                <a:latin typeface="Abadi" panose="020B0604020104020204" pitchFamily="34" charset="0"/>
              </a:rPr>
              <a:t>Only these four versions of the Falcon 9 booster are capable of landing on the ship drone with a payload mass of 4000-6000 kg.</a:t>
            </a:r>
            <a:endParaRPr lang="es-AR" sz="2200" dirty="0">
              <a:latin typeface="Abadi" panose="020B0604020104020204" pitchFamily="34" charset="0"/>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6223293" cy="301755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 (6</a:t>
            </a:r>
            <a:r>
              <a:rPr lang="en-US" sz="2200" baseline="30000" dirty="0">
                <a:solidFill>
                  <a:schemeClr val="accent3">
                    <a:lumMod val="25000"/>
                  </a:schemeClr>
                </a:solidFill>
                <a:latin typeface="Abadi" panose="020B0604020104020204" pitchFamily="34" charset="0"/>
              </a:rPr>
              <a:t>th</a:t>
            </a:r>
            <a:r>
              <a:rPr lang="en-US" sz="2200" dirty="0">
                <a:solidFill>
                  <a:schemeClr val="accent3">
                    <a:lumMod val="25000"/>
                  </a:schemeClr>
                </a:solidFill>
                <a:latin typeface="Abadi" panose="020B0604020104020204" pitchFamily="34" charset="0"/>
              </a:rPr>
              <a:t> slide)</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 (16</a:t>
            </a:r>
            <a:r>
              <a:rPr lang="en-US" sz="2200" baseline="30000" dirty="0">
                <a:solidFill>
                  <a:schemeClr val="accent3">
                    <a:lumMod val="25000"/>
                  </a:schemeClr>
                </a:solidFill>
                <a:latin typeface="Abadi" panose="020B0604020104020204" pitchFamily="34" charset="0"/>
              </a:rPr>
              <a:t>th</a:t>
            </a:r>
            <a:r>
              <a:rPr lang="en-US" sz="2200" dirty="0">
                <a:solidFill>
                  <a:schemeClr val="accent3">
                    <a:lumMod val="25000"/>
                  </a:schemeClr>
                </a:solidFill>
                <a:latin typeface="Abadi" panose="020B0604020104020204" pitchFamily="34" charset="0"/>
              </a:rPr>
              <a:t> slide)</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n 5" descr="Interfaz de usuario gráfica, Texto, Aplicación&#10;&#10;El contenido generado por IA puede ser incorrecto.">
            <a:extLst>
              <a:ext uri="{FF2B5EF4-FFF2-40B4-BE49-F238E27FC236}">
                <a16:creationId xmlns:a16="http://schemas.microsoft.com/office/drawing/2014/main" id="{4CF7C3A6-F038-F641-5DD6-F18A1BD6D7EE}"/>
              </a:ext>
            </a:extLst>
          </p:cNvPr>
          <p:cNvPicPr>
            <a:picLocks noChangeAspect="1"/>
          </p:cNvPicPr>
          <p:nvPr/>
        </p:nvPicPr>
        <p:blipFill>
          <a:blip r:embed="rId3"/>
          <a:stretch>
            <a:fillRect/>
          </a:stretch>
        </p:blipFill>
        <p:spPr>
          <a:xfrm>
            <a:off x="4419562" y="2381071"/>
            <a:ext cx="3352875" cy="172689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n 5" descr="Interfaz de usuario gráfica, Aplicación&#10;&#10;El contenido generado por IA puede ser incorrecto.">
            <a:extLst>
              <a:ext uri="{FF2B5EF4-FFF2-40B4-BE49-F238E27FC236}">
                <a16:creationId xmlns:a16="http://schemas.microsoft.com/office/drawing/2014/main" id="{7C381624-7965-0184-86C6-F5DE3AF3E66D}"/>
              </a:ext>
            </a:extLst>
          </p:cNvPr>
          <p:cNvPicPr>
            <a:picLocks noChangeAspect="1"/>
          </p:cNvPicPr>
          <p:nvPr/>
        </p:nvPicPr>
        <p:blipFill>
          <a:blip r:embed="rId3"/>
          <a:stretch>
            <a:fillRect/>
          </a:stretch>
        </p:blipFill>
        <p:spPr>
          <a:xfrm>
            <a:off x="2025925" y="1364317"/>
            <a:ext cx="1534299" cy="4955033"/>
          </a:xfrm>
          <a:prstGeom prst="rect">
            <a:avLst/>
          </a:prstGeom>
        </p:spPr>
      </p:pic>
      <p:sp>
        <p:nvSpPr>
          <p:cNvPr id="7" name="CuadroTexto 6">
            <a:extLst>
              <a:ext uri="{FF2B5EF4-FFF2-40B4-BE49-F238E27FC236}">
                <a16:creationId xmlns:a16="http://schemas.microsoft.com/office/drawing/2014/main" id="{2F7FDBD6-3C79-E0F3-1819-555F78A8E225}"/>
              </a:ext>
            </a:extLst>
          </p:cNvPr>
          <p:cNvSpPr txBox="1"/>
          <p:nvPr/>
        </p:nvSpPr>
        <p:spPr>
          <a:xfrm>
            <a:off x="4605250" y="3429000"/>
            <a:ext cx="5818909" cy="769441"/>
          </a:xfrm>
          <a:prstGeom prst="rect">
            <a:avLst/>
          </a:prstGeom>
          <a:noFill/>
        </p:spPr>
        <p:txBody>
          <a:bodyPr wrap="square" rtlCol="0">
            <a:spAutoFit/>
          </a:bodyPr>
          <a:lstStyle/>
          <a:p>
            <a:r>
              <a:rPr lang="en-US" sz="2200" b="0" i="0" dirty="0">
                <a:solidFill>
                  <a:srgbClr val="111111"/>
                </a:solidFill>
                <a:effectLst/>
                <a:latin typeface="Abadi" panose="020B0604020104020204" pitchFamily="34" charset="0"/>
              </a:rPr>
              <a:t>These versions of the Falcon 9 booster are capable of carrying maximum payload mass.</a:t>
            </a:r>
            <a:endParaRPr lang="es-AR" sz="2200" dirty="0">
              <a:latin typeface="Abadi" panose="020B0604020104020204" pitchFamily="34" charset="0"/>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49903"/>
            <a:ext cx="9745589" cy="794039"/>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is List of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n 5" descr="Tabla&#10;&#10;El contenido generado por IA puede ser incorrecto.">
            <a:extLst>
              <a:ext uri="{FF2B5EF4-FFF2-40B4-BE49-F238E27FC236}">
                <a16:creationId xmlns:a16="http://schemas.microsoft.com/office/drawing/2014/main" id="{AE3C8AC8-E6EC-9F43-936E-80D7B713F7AC}"/>
              </a:ext>
            </a:extLst>
          </p:cNvPr>
          <p:cNvPicPr>
            <a:picLocks noChangeAspect="1"/>
          </p:cNvPicPr>
          <p:nvPr/>
        </p:nvPicPr>
        <p:blipFill>
          <a:blip r:embed="rId3"/>
          <a:stretch>
            <a:fillRect/>
          </a:stretch>
        </p:blipFill>
        <p:spPr>
          <a:xfrm>
            <a:off x="2652078" y="2621609"/>
            <a:ext cx="5981452" cy="340396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n 5" descr="Interfaz de usuario gráfica&#10;&#10;El contenido generado por IA puede ser incorrecto.">
            <a:extLst>
              <a:ext uri="{FF2B5EF4-FFF2-40B4-BE49-F238E27FC236}">
                <a16:creationId xmlns:a16="http://schemas.microsoft.com/office/drawing/2014/main" id="{A101B8CC-03A1-EE3A-EEBB-D668D5A602C7}"/>
              </a:ext>
            </a:extLst>
          </p:cNvPr>
          <p:cNvPicPr>
            <a:picLocks noChangeAspect="1"/>
          </p:cNvPicPr>
          <p:nvPr/>
        </p:nvPicPr>
        <p:blipFill>
          <a:blip r:embed="rId3"/>
          <a:stretch>
            <a:fillRect/>
          </a:stretch>
        </p:blipFill>
        <p:spPr>
          <a:xfrm>
            <a:off x="1416929" y="1551027"/>
            <a:ext cx="3238199" cy="4586079"/>
          </a:xfrm>
          <a:prstGeom prst="rect">
            <a:avLst/>
          </a:prstGeom>
        </p:spPr>
      </p:pic>
      <p:sp>
        <p:nvSpPr>
          <p:cNvPr id="7" name="CuadroTexto 6">
            <a:extLst>
              <a:ext uri="{FF2B5EF4-FFF2-40B4-BE49-F238E27FC236}">
                <a16:creationId xmlns:a16="http://schemas.microsoft.com/office/drawing/2014/main" id="{A8399E26-4AA2-24FD-DF58-0954801E2B57}"/>
              </a:ext>
            </a:extLst>
          </p:cNvPr>
          <p:cNvSpPr txBox="1"/>
          <p:nvPr/>
        </p:nvSpPr>
        <p:spPr>
          <a:xfrm>
            <a:off x="6027811" y="3120791"/>
            <a:ext cx="4479476" cy="1446550"/>
          </a:xfrm>
          <a:prstGeom prst="rect">
            <a:avLst/>
          </a:prstGeom>
          <a:noFill/>
        </p:spPr>
        <p:txBody>
          <a:bodyPr wrap="square" rtlCol="0">
            <a:spAutoFit/>
          </a:bodyPr>
          <a:lstStyle/>
          <a:p>
            <a:r>
              <a:rPr lang="en-US" sz="2200" b="0" i="0" dirty="0">
                <a:solidFill>
                  <a:srgbClr val="111111"/>
                </a:solidFill>
                <a:effectLst/>
                <a:latin typeface="Abadi" panose="020B0604020104020204" pitchFamily="34" charset="0"/>
              </a:rPr>
              <a:t>This is the distribution of all landing outcomes between 2010-06-04 and 2017-03-20, among the different classes of the variable. </a:t>
            </a:r>
            <a:endParaRPr lang="es-AR" sz="2200" dirty="0">
              <a:latin typeface="Abadi" panose="020B0604020104020204" pitchFamily="34" charset="0"/>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a:t>
            </a:r>
          </a:p>
        </p:txBody>
      </p:sp>
      <p:pic>
        <p:nvPicPr>
          <p:cNvPr id="6" name="Imagen 5" descr="Mapa&#10;&#10;El contenido generado por IA puede ser incorrecto.">
            <a:extLst>
              <a:ext uri="{FF2B5EF4-FFF2-40B4-BE49-F238E27FC236}">
                <a16:creationId xmlns:a16="http://schemas.microsoft.com/office/drawing/2014/main" id="{321A7A61-A557-E78C-76EC-5BA23607FAF1}"/>
              </a:ext>
            </a:extLst>
          </p:cNvPr>
          <p:cNvPicPr>
            <a:picLocks noChangeAspect="1"/>
          </p:cNvPicPr>
          <p:nvPr/>
        </p:nvPicPr>
        <p:blipFill>
          <a:blip r:embed="rId3"/>
          <a:stretch>
            <a:fillRect/>
          </a:stretch>
        </p:blipFill>
        <p:spPr>
          <a:xfrm>
            <a:off x="2105628" y="1510829"/>
            <a:ext cx="7623010" cy="3437697"/>
          </a:xfrm>
          <a:prstGeom prst="rect">
            <a:avLst/>
          </a:prstGeom>
        </p:spPr>
      </p:pic>
      <p:sp>
        <p:nvSpPr>
          <p:cNvPr id="7" name="CuadroTexto 6">
            <a:extLst>
              <a:ext uri="{FF2B5EF4-FFF2-40B4-BE49-F238E27FC236}">
                <a16:creationId xmlns:a16="http://schemas.microsoft.com/office/drawing/2014/main" id="{2913DE44-64CD-57F8-3DE3-079B9A817910}"/>
              </a:ext>
            </a:extLst>
          </p:cNvPr>
          <p:cNvSpPr txBox="1"/>
          <p:nvPr/>
        </p:nvSpPr>
        <p:spPr>
          <a:xfrm>
            <a:off x="2216306" y="4948526"/>
            <a:ext cx="7623010" cy="1785104"/>
          </a:xfrm>
          <a:prstGeom prst="rect">
            <a:avLst/>
          </a:prstGeom>
          <a:noFill/>
        </p:spPr>
        <p:txBody>
          <a:bodyPr wrap="square" rtlCol="0">
            <a:spAutoFit/>
          </a:bodyPr>
          <a:lstStyle/>
          <a:p>
            <a:r>
              <a:rPr lang="en-US" sz="2200" dirty="0">
                <a:latin typeface="Abadi" panose="020B0604020104020204" pitchFamily="34" charset="0"/>
              </a:rPr>
              <a:t>Launch sites are located close to the equator to maximize the use of Earth's rotational speed, which helps save fuel during takeoff. Additionally, they are positioned near oceans to reduce risks in case of mission failures, as any debris would fall into water instead of populated areas.</a:t>
            </a:r>
            <a:endParaRPr lang="es-AR" sz="2200" dirty="0">
              <a:latin typeface="Abadi" panose="020B0604020104020204" pitchFamily="34" charset="0"/>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Landing outcomes for each site.</a:t>
            </a:r>
          </a:p>
        </p:txBody>
      </p:sp>
      <p:pic>
        <p:nvPicPr>
          <p:cNvPr id="10" name="Imagen 9" descr="Mapa&#10;&#10;El contenido generado por IA puede ser incorrecto.">
            <a:extLst>
              <a:ext uri="{FF2B5EF4-FFF2-40B4-BE49-F238E27FC236}">
                <a16:creationId xmlns:a16="http://schemas.microsoft.com/office/drawing/2014/main" id="{906EC421-FDD5-30C8-318B-83C70DE457D7}"/>
              </a:ext>
            </a:extLst>
          </p:cNvPr>
          <p:cNvPicPr>
            <a:picLocks noChangeAspect="1"/>
          </p:cNvPicPr>
          <p:nvPr/>
        </p:nvPicPr>
        <p:blipFill>
          <a:blip r:embed="rId3"/>
          <a:stretch>
            <a:fillRect/>
          </a:stretch>
        </p:blipFill>
        <p:spPr>
          <a:xfrm>
            <a:off x="967050" y="2653885"/>
            <a:ext cx="3225387" cy="1550230"/>
          </a:xfrm>
          <a:prstGeom prst="rect">
            <a:avLst/>
          </a:prstGeom>
        </p:spPr>
      </p:pic>
      <p:pic>
        <p:nvPicPr>
          <p:cNvPr id="12" name="Imagen 11" descr="Mapa&#10;&#10;El contenido generado por IA puede ser incorrecto.">
            <a:extLst>
              <a:ext uri="{FF2B5EF4-FFF2-40B4-BE49-F238E27FC236}">
                <a16:creationId xmlns:a16="http://schemas.microsoft.com/office/drawing/2014/main" id="{A64FF1A7-0BFF-F703-17B9-273E3E1AA8C6}"/>
              </a:ext>
            </a:extLst>
          </p:cNvPr>
          <p:cNvPicPr>
            <a:picLocks noChangeAspect="1"/>
          </p:cNvPicPr>
          <p:nvPr/>
        </p:nvPicPr>
        <p:blipFill>
          <a:blip r:embed="rId4"/>
          <a:stretch>
            <a:fillRect/>
          </a:stretch>
        </p:blipFill>
        <p:spPr>
          <a:xfrm>
            <a:off x="5145035" y="1914561"/>
            <a:ext cx="6312937" cy="3028878"/>
          </a:xfrm>
          <a:prstGeom prst="rect">
            <a:avLst/>
          </a:prstGeom>
        </p:spPr>
      </p:pic>
      <p:sp>
        <p:nvSpPr>
          <p:cNvPr id="13" name="CuadroTexto 12">
            <a:extLst>
              <a:ext uri="{FF2B5EF4-FFF2-40B4-BE49-F238E27FC236}">
                <a16:creationId xmlns:a16="http://schemas.microsoft.com/office/drawing/2014/main" id="{EAC2E26C-6C37-8D34-E9E8-AAF65C996530}"/>
              </a:ext>
            </a:extLst>
          </p:cNvPr>
          <p:cNvSpPr txBox="1"/>
          <p:nvPr/>
        </p:nvSpPr>
        <p:spPr>
          <a:xfrm>
            <a:off x="1362974" y="2129121"/>
            <a:ext cx="2829463" cy="369332"/>
          </a:xfrm>
          <a:prstGeom prst="rect">
            <a:avLst/>
          </a:prstGeom>
          <a:noFill/>
        </p:spPr>
        <p:txBody>
          <a:bodyPr wrap="square" rtlCol="0">
            <a:spAutoFit/>
          </a:bodyPr>
          <a:lstStyle/>
          <a:p>
            <a:r>
              <a:rPr lang="es-AR" dirty="0"/>
              <a:t>Vandenberg (CA) </a:t>
            </a:r>
            <a:r>
              <a:rPr lang="es-AR" dirty="0" err="1"/>
              <a:t>cluster</a:t>
            </a:r>
            <a:endParaRPr lang="es-AR" dirty="0"/>
          </a:p>
        </p:txBody>
      </p:sp>
      <p:sp>
        <p:nvSpPr>
          <p:cNvPr id="14" name="CuadroTexto 13">
            <a:extLst>
              <a:ext uri="{FF2B5EF4-FFF2-40B4-BE49-F238E27FC236}">
                <a16:creationId xmlns:a16="http://schemas.microsoft.com/office/drawing/2014/main" id="{66AF6DFA-A4BC-F54E-A50D-0815BBCF0F62}"/>
              </a:ext>
            </a:extLst>
          </p:cNvPr>
          <p:cNvSpPr txBox="1"/>
          <p:nvPr/>
        </p:nvSpPr>
        <p:spPr>
          <a:xfrm>
            <a:off x="6696990" y="1455247"/>
            <a:ext cx="3516686" cy="369332"/>
          </a:xfrm>
          <a:prstGeom prst="rect">
            <a:avLst/>
          </a:prstGeom>
          <a:noFill/>
        </p:spPr>
        <p:txBody>
          <a:bodyPr wrap="square" rtlCol="0">
            <a:spAutoFit/>
          </a:bodyPr>
          <a:lstStyle/>
          <a:p>
            <a:r>
              <a:rPr lang="es-AR" dirty="0"/>
              <a:t>Vandenberg (CA) </a:t>
            </a:r>
            <a:r>
              <a:rPr lang="es-AR" dirty="0" err="1"/>
              <a:t>landing</a:t>
            </a:r>
            <a:r>
              <a:rPr lang="es-AR" dirty="0"/>
              <a:t> </a:t>
            </a:r>
            <a:r>
              <a:rPr lang="es-AR" dirty="0" err="1"/>
              <a:t>outcomes</a:t>
            </a:r>
            <a:endParaRPr lang="es-AR" dirty="0"/>
          </a:p>
        </p:txBody>
      </p:sp>
      <p:sp>
        <p:nvSpPr>
          <p:cNvPr id="15" name="CuadroTexto 14">
            <a:extLst>
              <a:ext uri="{FF2B5EF4-FFF2-40B4-BE49-F238E27FC236}">
                <a16:creationId xmlns:a16="http://schemas.microsoft.com/office/drawing/2014/main" id="{33C758BF-710F-F598-1C5A-62F5A9DA975A}"/>
              </a:ext>
            </a:extLst>
          </p:cNvPr>
          <p:cNvSpPr txBox="1"/>
          <p:nvPr/>
        </p:nvSpPr>
        <p:spPr>
          <a:xfrm>
            <a:off x="967050" y="5296619"/>
            <a:ext cx="9867727" cy="769441"/>
          </a:xfrm>
          <a:prstGeom prst="rect">
            <a:avLst/>
          </a:prstGeom>
          <a:noFill/>
        </p:spPr>
        <p:txBody>
          <a:bodyPr wrap="square" rtlCol="0">
            <a:spAutoFit/>
          </a:bodyPr>
          <a:lstStyle/>
          <a:p>
            <a:r>
              <a:rPr lang="en-US" sz="2200" dirty="0">
                <a:solidFill>
                  <a:srgbClr val="111111"/>
                </a:solidFill>
                <a:latin typeface="Abadi" panose="020B0604020104020204" pitchFamily="34" charset="0"/>
              </a:rPr>
              <a:t>Clustering all</a:t>
            </a:r>
            <a:r>
              <a:rPr lang="en-US" sz="2200" b="0" i="0" dirty="0">
                <a:solidFill>
                  <a:srgbClr val="111111"/>
                </a:solidFill>
                <a:effectLst/>
                <a:latin typeface="Abadi" panose="020B0604020104020204" pitchFamily="34" charset="0"/>
              </a:rPr>
              <a:t> Mission Outcomes by site allows us to appreciate the success rate of each site, for example the Vandenberg site has a success rate of 40%.</a:t>
            </a:r>
            <a:endParaRPr lang="es-AR" sz="2200" dirty="0">
              <a:latin typeface="Abadi" panose="020B0604020104020204" pitchFamily="34" charset="0"/>
            </a:endParaRPr>
          </a:p>
        </p:txBody>
      </p:sp>
      <p:sp>
        <p:nvSpPr>
          <p:cNvPr id="16" name="Flecha: a la derecha 15">
            <a:extLst>
              <a:ext uri="{FF2B5EF4-FFF2-40B4-BE49-F238E27FC236}">
                <a16:creationId xmlns:a16="http://schemas.microsoft.com/office/drawing/2014/main" id="{7A516571-0584-5CD6-1530-7580B03CDE06}"/>
              </a:ext>
            </a:extLst>
          </p:cNvPr>
          <p:cNvSpPr/>
          <p:nvPr/>
        </p:nvSpPr>
        <p:spPr>
          <a:xfrm>
            <a:off x="4322618" y="3192087"/>
            <a:ext cx="665018" cy="3823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s-AR" b="0" i="0" dirty="0" err="1">
                <a:solidFill>
                  <a:srgbClr val="0948CB"/>
                </a:solidFill>
                <a:effectLst/>
                <a:latin typeface="Abadi" panose="020B0604020104020204" pitchFamily="34" charset="0"/>
              </a:rPr>
              <a:t>Surrounding</a:t>
            </a:r>
            <a:r>
              <a:rPr lang="es-AR" b="0" i="0" dirty="0">
                <a:solidFill>
                  <a:srgbClr val="0948CB"/>
                </a:solidFill>
                <a:effectLst/>
                <a:latin typeface="Abadi" panose="020B0604020104020204" pitchFamily="34" charset="0"/>
              </a:rPr>
              <a:t> </a:t>
            </a:r>
            <a:r>
              <a:rPr lang="es-AR" b="0" i="0" dirty="0" err="1">
                <a:solidFill>
                  <a:srgbClr val="0948CB"/>
                </a:solidFill>
                <a:effectLst/>
                <a:latin typeface="Abadi" panose="020B0604020104020204" pitchFamily="34" charset="0"/>
              </a:rPr>
              <a:t>infrastructure</a:t>
            </a:r>
            <a:r>
              <a:rPr lang="es-AR" b="0" i="0" dirty="0">
                <a:solidFill>
                  <a:srgbClr val="0948CB"/>
                </a:solidFill>
                <a:effectLst/>
                <a:latin typeface="Abadi" panose="020B0604020104020204" pitchFamily="34" charset="0"/>
              </a:rPr>
              <a:t> and </a:t>
            </a:r>
            <a:r>
              <a:rPr lang="es-AR" b="0" i="0" dirty="0" err="1">
                <a:solidFill>
                  <a:srgbClr val="0948CB"/>
                </a:solidFill>
                <a:effectLst/>
                <a:latin typeface="Abadi" panose="020B0604020104020204" pitchFamily="34" charset="0"/>
              </a:rPr>
              <a:t>geography</a:t>
            </a:r>
            <a:r>
              <a:rPr lang="es-AR" b="0" i="0" dirty="0">
                <a:solidFill>
                  <a:srgbClr val="0948CB"/>
                </a:solidFill>
                <a:effectLst/>
                <a:latin typeface="Abadi" panose="020B0604020104020204" pitchFamily="34" charset="0"/>
              </a:rPr>
              <a:t>.</a:t>
            </a:r>
            <a:endParaRPr lang="en-US" dirty="0">
              <a:solidFill>
                <a:srgbClr val="0948CB"/>
              </a:solidFill>
              <a:latin typeface="Abadi" panose="020B0604020104020204" pitchFamily="34" charset="0"/>
            </a:endParaRPr>
          </a:p>
        </p:txBody>
      </p:sp>
      <p:pic>
        <p:nvPicPr>
          <p:cNvPr id="4" name="Imagen 3" descr="Diagrama&#10;&#10;El contenido generado por IA puede ser incorrecto.">
            <a:extLst>
              <a:ext uri="{FF2B5EF4-FFF2-40B4-BE49-F238E27FC236}">
                <a16:creationId xmlns:a16="http://schemas.microsoft.com/office/drawing/2014/main" id="{9C012DF3-F1CA-225F-0782-DB8138993542}"/>
              </a:ext>
            </a:extLst>
          </p:cNvPr>
          <p:cNvPicPr>
            <a:picLocks noChangeAspect="1"/>
          </p:cNvPicPr>
          <p:nvPr/>
        </p:nvPicPr>
        <p:blipFill>
          <a:blip r:embed="rId3"/>
          <a:stretch>
            <a:fillRect/>
          </a:stretch>
        </p:blipFill>
        <p:spPr>
          <a:xfrm>
            <a:off x="1019393" y="1615883"/>
            <a:ext cx="4417131" cy="2794959"/>
          </a:xfrm>
          <a:prstGeom prst="rect">
            <a:avLst/>
          </a:prstGeom>
        </p:spPr>
      </p:pic>
      <p:pic>
        <p:nvPicPr>
          <p:cNvPr id="7" name="Imagen 6" descr="Mapa&#10;&#10;El contenido generado por IA puede ser incorrecto.">
            <a:extLst>
              <a:ext uri="{FF2B5EF4-FFF2-40B4-BE49-F238E27FC236}">
                <a16:creationId xmlns:a16="http://schemas.microsoft.com/office/drawing/2014/main" id="{B6FBB8CD-E3BF-CCFA-7E13-0B446F6DCB54}"/>
              </a:ext>
            </a:extLst>
          </p:cNvPr>
          <p:cNvPicPr>
            <a:picLocks noChangeAspect="1"/>
          </p:cNvPicPr>
          <p:nvPr/>
        </p:nvPicPr>
        <p:blipFill>
          <a:blip r:embed="rId4"/>
          <a:stretch>
            <a:fillRect/>
          </a:stretch>
        </p:blipFill>
        <p:spPr>
          <a:xfrm>
            <a:off x="6096000" y="1615883"/>
            <a:ext cx="4417131" cy="2794959"/>
          </a:xfrm>
          <a:prstGeom prst="rect">
            <a:avLst/>
          </a:prstGeom>
        </p:spPr>
      </p:pic>
      <p:sp>
        <p:nvSpPr>
          <p:cNvPr id="11" name="CuadroTexto 10">
            <a:extLst>
              <a:ext uri="{FF2B5EF4-FFF2-40B4-BE49-F238E27FC236}">
                <a16:creationId xmlns:a16="http://schemas.microsoft.com/office/drawing/2014/main" id="{8FE6E1CB-1DB3-66BB-05E8-FCE1FDFA9C03}"/>
              </a:ext>
            </a:extLst>
          </p:cNvPr>
          <p:cNvSpPr txBox="1"/>
          <p:nvPr/>
        </p:nvSpPr>
        <p:spPr>
          <a:xfrm>
            <a:off x="6096000" y="4777046"/>
            <a:ext cx="4417131" cy="1254068"/>
          </a:xfrm>
          <a:prstGeom prst="rect">
            <a:avLst/>
          </a:prstGeom>
          <a:noFill/>
        </p:spPr>
        <p:txBody>
          <a:bodyPr wrap="square" rtlCol="0">
            <a:spAutoFit/>
          </a:bodyPr>
          <a:lstStyle/>
          <a:p>
            <a:endParaRPr lang="es-AR" dirty="0"/>
          </a:p>
        </p:txBody>
      </p:sp>
      <p:sp>
        <p:nvSpPr>
          <p:cNvPr id="12" name="CuadroTexto 11">
            <a:extLst>
              <a:ext uri="{FF2B5EF4-FFF2-40B4-BE49-F238E27FC236}">
                <a16:creationId xmlns:a16="http://schemas.microsoft.com/office/drawing/2014/main" id="{77FE27DE-9B2F-BB4C-988E-1A9C91DF6D10}"/>
              </a:ext>
            </a:extLst>
          </p:cNvPr>
          <p:cNvSpPr txBox="1"/>
          <p:nvPr/>
        </p:nvSpPr>
        <p:spPr>
          <a:xfrm>
            <a:off x="1019392" y="4771505"/>
            <a:ext cx="4417131" cy="1785104"/>
          </a:xfrm>
          <a:prstGeom prst="rect">
            <a:avLst/>
          </a:prstGeom>
          <a:noFill/>
        </p:spPr>
        <p:txBody>
          <a:bodyPr wrap="square" rtlCol="0">
            <a:spAutoFit/>
          </a:bodyPr>
          <a:lstStyle/>
          <a:p>
            <a:r>
              <a:rPr lang="en-US" sz="2200" b="0" i="0" dirty="0">
                <a:solidFill>
                  <a:srgbClr val="111111"/>
                </a:solidFill>
                <a:effectLst/>
                <a:latin typeface="Abadi" panose="020B0604020104020204" pitchFamily="34" charset="0"/>
              </a:rPr>
              <a:t>We can appreciate the proximity of the sites with key geographical characteristics (coastline) and logistical infrastructure (train tracks).</a:t>
            </a:r>
            <a:endParaRPr lang="es-AR" sz="2200" dirty="0">
              <a:latin typeface="Abadi" panose="020B0604020104020204" pitchFamily="34" charset="0"/>
            </a:endParaRPr>
          </a:p>
        </p:txBody>
      </p:sp>
      <p:sp>
        <p:nvSpPr>
          <p:cNvPr id="14" name="CuadroTexto 13">
            <a:extLst>
              <a:ext uri="{FF2B5EF4-FFF2-40B4-BE49-F238E27FC236}">
                <a16:creationId xmlns:a16="http://schemas.microsoft.com/office/drawing/2014/main" id="{342C2585-6EF7-F799-8962-DDAC4553B424}"/>
              </a:ext>
            </a:extLst>
          </p:cNvPr>
          <p:cNvSpPr txBox="1"/>
          <p:nvPr/>
        </p:nvSpPr>
        <p:spPr>
          <a:xfrm>
            <a:off x="6096000" y="4777046"/>
            <a:ext cx="4417131" cy="1446550"/>
          </a:xfrm>
          <a:prstGeom prst="rect">
            <a:avLst/>
          </a:prstGeom>
          <a:noFill/>
        </p:spPr>
        <p:txBody>
          <a:bodyPr wrap="square" rtlCol="0">
            <a:spAutoFit/>
          </a:bodyPr>
          <a:lstStyle/>
          <a:p>
            <a:r>
              <a:rPr lang="en-US" sz="2200" b="0" i="0" dirty="0">
                <a:solidFill>
                  <a:srgbClr val="111111"/>
                </a:solidFill>
                <a:effectLst/>
                <a:latin typeface="Abadi" panose="020B0604020104020204" pitchFamily="34" charset="0"/>
              </a:rPr>
              <a:t>We can also see the remoteness of the site from the cities(</a:t>
            </a:r>
            <a:r>
              <a:rPr lang="en-US" sz="2200" b="0" i="0" dirty="0" err="1">
                <a:solidFill>
                  <a:srgbClr val="111111"/>
                </a:solidFill>
                <a:effectLst/>
                <a:latin typeface="Abadi" panose="020B0604020104020204" pitchFamily="34" charset="0"/>
              </a:rPr>
              <a:t>Lompoc,CA</a:t>
            </a:r>
            <a:r>
              <a:rPr lang="en-US" sz="2200" b="0" i="0" dirty="0">
                <a:solidFill>
                  <a:srgbClr val="111111"/>
                </a:solidFill>
                <a:effectLst/>
                <a:latin typeface="Abadi" panose="020B0604020104020204" pitchFamily="34" charset="0"/>
              </a:rPr>
              <a:t>) and nature reserves (Jack and Laura </a:t>
            </a:r>
            <a:r>
              <a:rPr lang="en-US" sz="2200" b="0" i="0" dirty="0" err="1">
                <a:solidFill>
                  <a:srgbClr val="111111"/>
                </a:solidFill>
                <a:effectLst/>
                <a:latin typeface="Abadi" panose="020B0604020104020204" pitchFamily="34" charset="0"/>
              </a:rPr>
              <a:t>Dangermond</a:t>
            </a:r>
            <a:r>
              <a:rPr lang="en-US" sz="2200" b="0" i="0" dirty="0">
                <a:solidFill>
                  <a:srgbClr val="111111"/>
                </a:solidFill>
                <a:effectLst/>
                <a:latin typeface="Abadi" panose="020B0604020104020204" pitchFamily="34" charset="0"/>
              </a:rPr>
              <a:t> preserve). </a:t>
            </a:r>
            <a:endParaRPr lang="es-AR" sz="2200" dirty="0">
              <a:latin typeface="Abadi" panose="020B0604020104020204" pitchFamily="34" charset="0"/>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landings for all sites.</a:t>
            </a:r>
          </a:p>
        </p:txBody>
      </p:sp>
      <p:pic>
        <p:nvPicPr>
          <p:cNvPr id="4" name="Imagen 3" descr="Gráfico, Gráfico circular&#10;&#10;El contenido generado por IA puede ser incorrecto.">
            <a:extLst>
              <a:ext uri="{FF2B5EF4-FFF2-40B4-BE49-F238E27FC236}">
                <a16:creationId xmlns:a16="http://schemas.microsoft.com/office/drawing/2014/main" id="{730EBAA9-AEB0-88F1-179B-FD05F567E6B0}"/>
              </a:ext>
            </a:extLst>
          </p:cNvPr>
          <p:cNvPicPr>
            <a:picLocks noChangeAspect="1"/>
          </p:cNvPicPr>
          <p:nvPr/>
        </p:nvPicPr>
        <p:blipFill>
          <a:blip r:embed="rId3"/>
          <a:stretch>
            <a:fillRect/>
          </a:stretch>
        </p:blipFill>
        <p:spPr>
          <a:xfrm>
            <a:off x="2219629" y="1321846"/>
            <a:ext cx="7752741" cy="3690676"/>
          </a:xfrm>
          <a:prstGeom prst="rect">
            <a:avLst/>
          </a:prstGeom>
        </p:spPr>
      </p:pic>
      <p:sp>
        <p:nvSpPr>
          <p:cNvPr id="6" name="CuadroTexto 5">
            <a:extLst>
              <a:ext uri="{FF2B5EF4-FFF2-40B4-BE49-F238E27FC236}">
                <a16:creationId xmlns:a16="http://schemas.microsoft.com/office/drawing/2014/main" id="{FE871CD1-CF7C-E91B-EB23-F02115F4CA05}"/>
              </a:ext>
            </a:extLst>
          </p:cNvPr>
          <p:cNvSpPr txBox="1"/>
          <p:nvPr/>
        </p:nvSpPr>
        <p:spPr>
          <a:xfrm>
            <a:off x="2333631" y="5346832"/>
            <a:ext cx="7752741" cy="769441"/>
          </a:xfrm>
          <a:prstGeom prst="rect">
            <a:avLst/>
          </a:prstGeom>
          <a:noFill/>
        </p:spPr>
        <p:txBody>
          <a:bodyPr wrap="square" rtlCol="0">
            <a:spAutoFit/>
          </a:bodyPr>
          <a:lstStyle/>
          <a:p>
            <a:r>
              <a:rPr lang="en-US" sz="2200" b="0" i="0" dirty="0">
                <a:solidFill>
                  <a:srgbClr val="111111"/>
                </a:solidFill>
                <a:effectLst/>
                <a:latin typeface="Abadi" panose="020B0604020104020204" pitchFamily="34" charset="0"/>
              </a:rPr>
              <a:t>Most of the successful landings occurred at Kennedy Space Center</a:t>
            </a:r>
            <a:r>
              <a:rPr lang="en-US" b="0" i="0" dirty="0">
                <a:solidFill>
                  <a:srgbClr val="111111"/>
                </a:solidFill>
                <a:effectLst/>
                <a:latin typeface="Roboto" panose="02000000000000000000" pitchFamily="2" charset="0"/>
              </a:rPr>
              <a:t>.</a:t>
            </a:r>
            <a:endParaRPr lang="es-AR" dirty="0"/>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882832"/>
            <a:ext cx="7221027" cy="443651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600" u="sng"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400" dirty="0">
                <a:solidFill>
                  <a:schemeClr val="accent3">
                    <a:lumMod val="25000"/>
                  </a:schemeClr>
                </a:solidFill>
                <a:latin typeface="Abadi" panose="020B0604020104020204" pitchFamily="34" charset="0"/>
              </a:rPr>
              <a:t>SpaceX has revolutionized the aerospace industry by pioneering the recovery and reuse of rockets, significantly reducing costs per mission. </a:t>
            </a:r>
          </a:p>
          <a:p>
            <a:pPr marL="0" indent="0">
              <a:spcBef>
                <a:spcPts val="1400"/>
              </a:spcBef>
              <a:buNone/>
            </a:pPr>
            <a:r>
              <a:rPr lang="en-US" sz="2400" dirty="0">
                <a:solidFill>
                  <a:schemeClr val="accent3">
                    <a:lumMod val="25000"/>
                  </a:schemeClr>
                </a:solidFill>
                <a:latin typeface="Abadi" panose="020B0604020104020204" pitchFamily="34" charset="0"/>
              </a:rPr>
              <a:t>Since the mid-2000s, it has dominated the global market, making competition challenging due to its cost-efficiency and innovation in reusable technology.</a:t>
            </a:r>
          </a:p>
          <a:p>
            <a:pPr marL="0" indent="0">
              <a:spcBef>
                <a:spcPts val="1400"/>
              </a:spcBef>
              <a:buNone/>
            </a:pPr>
            <a:endParaRPr lang="en-US" sz="2400" dirty="0">
              <a:solidFill>
                <a:schemeClr val="accent3">
                  <a:lumMod val="25000"/>
                </a:schemeClr>
              </a:solidFill>
              <a:latin typeface="Abadi" panose="020B0604020104020204" pitchFamily="34" charset="0"/>
            </a:endParaRPr>
          </a:p>
          <a:p>
            <a:pPr>
              <a:spcBef>
                <a:spcPts val="1400"/>
              </a:spcBef>
            </a:pPr>
            <a:r>
              <a:rPr lang="en-US" sz="2600" u="sng" dirty="0">
                <a:solidFill>
                  <a:schemeClr val="accent3">
                    <a:lumMod val="25000"/>
                  </a:schemeClr>
                </a:solidFill>
                <a:latin typeface="Abadi" panose="020B0604020104020204" pitchFamily="34" charset="0"/>
              </a:rPr>
              <a:t>Problems we want to find answers</a:t>
            </a:r>
          </a:p>
          <a:p>
            <a:pPr marL="0" indent="0">
              <a:spcBef>
                <a:spcPts val="1400"/>
              </a:spcBef>
              <a:buNone/>
            </a:pPr>
            <a:r>
              <a:rPr lang="en-US" sz="2400" b="0" i="0" dirty="0">
                <a:solidFill>
                  <a:srgbClr val="111111"/>
                </a:solidFill>
                <a:effectLst/>
                <a:latin typeface="Abadi" panose="020B0604020104020204" pitchFamily="34" charset="0"/>
              </a:rPr>
              <a:t>How can </a:t>
            </a:r>
            <a:r>
              <a:rPr lang="en-US" sz="2400" b="0" i="0" dirty="0" err="1">
                <a:solidFill>
                  <a:srgbClr val="111111"/>
                </a:solidFill>
                <a:effectLst/>
                <a:latin typeface="Abadi" panose="020B0604020104020204" pitchFamily="34" charset="0"/>
              </a:rPr>
              <a:t>SpaceY</a:t>
            </a:r>
            <a:r>
              <a:rPr lang="en-US" sz="2400" b="0" i="0" dirty="0">
                <a:solidFill>
                  <a:srgbClr val="111111"/>
                </a:solidFill>
                <a:effectLst/>
                <a:latin typeface="Abadi" panose="020B0604020104020204" pitchFamily="34" charset="0"/>
              </a:rPr>
              <a:t> go out and compete against SpaceX?</a:t>
            </a:r>
            <a:br>
              <a:rPr lang="en-US" sz="2400" dirty="0">
                <a:latin typeface="Abadi" panose="020B0604020104020204" pitchFamily="34" charset="0"/>
              </a:rPr>
            </a:br>
            <a:br>
              <a:rPr lang="en-US" sz="2400" dirty="0">
                <a:latin typeface="Abadi" panose="020B0604020104020204" pitchFamily="34" charset="0"/>
              </a:rPr>
            </a:br>
            <a:r>
              <a:rPr lang="en-US" sz="2400" b="0" i="0" dirty="0">
                <a:solidFill>
                  <a:srgbClr val="111111"/>
                </a:solidFill>
                <a:effectLst/>
                <a:latin typeface="Abadi" panose="020B0604020104020204" pitchFamily="34" charset="0"/>
              </a:rPr>
              <a:t>If SpaceX's greatest strength is the recovery of parts, how likely is it that it will successfully recover them? </a:t>
            </a:r>
            <a:endParaRPr lang="en-US" sz="24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success rate</a:t>
            </a:r>
          </a:p>
        </p:txBody>
      </p:sp>
      <p:pic>
        <p:nvPicPr>
          <p:cNvPr id="4" name="Imagen 3" descr="Gráfico, Gráfico circular&#10;&#10;El contenido generado por IA puede ser incorrecto.">
            <a:extLst>
              <a:ext uri="{FF2B5EF4-FFF2-40B4-BE49-F238E27FC236}">
                <a16:creationId xmlns:a16="http://schemas.microsoft.com/office/drawing/2014/main" id="{9085FFF5-2685-294C-2DB9-8DA9516F128D}"/>
              </a:ext>
            </a:extLst>
          </p:cNvPr>
          <p:cNvPicPr>
            <a:picLocks noChangeAspect="1"/>
          </p:cNvPicPr>
          <p:nvPr/>
        </p:nvPicPr>
        <p:blipFill>
          <a:blip r:embed="rId3"/>
          <a:stretch>
            <a:fillRect/>
          </a:stretch>
        </p:blipFill>
        <p:spPr>
          <a:xfrm>
            <a:off x="2031076" y="1374375"/>
            <a:ext cx="8129847" cy="3861221"/>
          </a:xfrm>
          <a:prstGeom prst="rect">
            <a:avLst/>
          </a:prstGeom>
        </p:spPr>
      </p:pic>
      <p:sp>
        <p:nvSpPr>
          <p:cNvPr id="6" name="CuadroTexto 5">
            <a:extLst>
              <a:ext uri="{FF2B5EF4-FFF2-40B4-BE49-F238E27FC236}">
                <a16:creationId xmlns:a16="http://schemas.microsoft.com/office/drawing/2014/main" id="{057B8510-BDB2-0B5C-8B48-1BD8587ECC7D}"/>
              </a:ext>
            </a:extLst>
          </p:cNvPr>
          <p:cNvSpPr txBox="1"/>
          <p:nvPr/>
        </p:nvSpPr>
        <p:spPr>
          <a:xfrm>
            <a:off x="2031076" y="5235596"/>
            <a:ext cx="8129847" cy="769441"/>
          </a:xfrm>
          <a:prstGeom prst="rect">
            <a:avLst/>
          </a:prstGeom>
          <a:noFill/>
        </p:spPr>
        <p:txBody>
          <a:bodyPr wrap="square" rtlCol="0">
            <a:spAutoFit/>
          </a:bodyPr>
          <a:lstStyle/>
          <a:p>
            <a:r>
              <a:rPr lang="en-US" sz="2200" b="0" i="0" dirty="0">
                <a:solidFill>
                  <a:srgbClr val="111111"/>
                </a:solidFill>
                <a:effectLst/>
                <a:latin typeface="Abadi" panose="020B0604020104020204" pitchFamily="34" charset="0"/>
              </a:rPr>
              <a:t>The Kennedy Space Center has by far the highest success rate. Its success rate is about 77%.</a:t>
            </a:r>
            <a:endParaRPr lang="es-AR" sz="2200" dirty="0">
              <a:latin typeface="Abadi" panose="020B0604020104020204" pitchFamily="34" charset="0"/>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Outcome for each booster version</a:t>
            </a:r>
          </a:p>
        </p:txBody>
      </p:sp>
      <p:pic>
        <p:nvPicPr>
          <p:cNvPr id="4" name="Imagen 3" descr="Captura de pantalla de computadora&#10;&#10;El contenido generado por IA puede ser incorrecto.">
            <a:extLst>
              <a:ext uri="{FF2B5EF4-FFF2-40B4-BE49-F238E27FC236}">
                <a16:creationId xmlns:a16="http://schemas.microsoft.com/office/drawing/2014/main" id="{CC4BB8A8-3457-6669-AC2E-2570A8B041D3}"/>
              </a:ext>
            </a:extLst>
          </p:cNvPr>
          <p:cNvPicPr>
            <a:picLocks noChangeAspect="1"/>
          </p:cNvPicPr>
          <p:nvPr/>
        </p:nvPicPr>
        <p:blipFill>
          <a:blip r:embed="rId3"/>
          <a:stretch>
            <a:fillRect/>
          </a:stretch>
        </p:blipFill>
        <p:spPr>
          <a:xfrm>
            <a:off x="546953" y="1991949"/>
            <a:ext cx="5089076" cy="2573454"/>
          </a:xfrm>
          <a:prstGeom prst="rect">
            <a:avLst/>
          </a:prstGeom>
        </p:spPr>
      </p:pic>
      <p:pic>
        <p:nvPicPr>
          <p:cNvPr id="7" name="Imagen 6" descr="Imagen que contiene Gráfico&#10;&#10;El contenido generado por IA puede ser incorrecto.">
            <a:extLst>
              <a:ext uri="{FF2B5EF4-FFF2-40B4-BE49-F238E27FC236}">
                <a16:creationId xmlns:a16="http://schemas.microsoft.com/office/drawing/2014/main" id="{F7F253CB-12D8-D3AB-6BA6-D045CD9ECA30}"/>
              </a:ext>
            </a:extLst>
          </p:cNvPr>
          <p:cNvPicPr>
            <a:picLocks noChangeAspect="1"/>
          </p:cNvPicPr>
          <p:nvPr/>
        </p:nvPicPr>
        <p:blipFill>
          <a:blip r:embed="rId4"/>
          <a:stretch>
            <a:fillRect/>
          </a:stretch>
        </p:blipFill>
        <p:spPr>
          <a:xfrm>
            <a:off x="6170234" y="1991949"/>
            <a:ext cx="5089076" cy="2573454"/>
          </a:xfrm>
          <a:prstGeom prst="rect">
            <a:avLst/>
          </a:prstGeom>
        </p:spPr>
      </p:pic>
      <p:sp>
        <p:nvSpPr>
          <p:cNvPr id="8" name="CuadroTexto 7">
            <a:extLst>
              <a:ext uri="{FF2B5EF4-FFF2-40B4-BE49-F238E27FC236}">
                <a16:creationId xmlns:a16="http://schemas.microsoft.com/office/drawing/2014/main" id="{7A07D469-D572-B816-507B-FD97E1884516}"/>
              </a:ext>
            </a:extLst>
          </p:cNvPr>
          <p:cNvSpPr txBox="1"/>
          <p:nvPr/>
        </p:nvSpPr>
        <p:spPr>
          <a:xfrm>
            <a:off x="546953" y="1463040"/>
            <a:ext cx="4972698" cy="382385"/>
          </a:xfrm>
          <a:prstGeom prst="rect">
            <a:avLst/>
          </a:prstGeom>
          <a:noFill/>
        </p:spPr>
        <p:txBody>
          <a:bodyPr wrap="square" rtlCol="0">
            <a:spAutoFit/>
          </a:bodyPr>
          <a:lstStyle/>
          <a:p>
            <a:pPr algn="ctr"/>
            <a:r>
              <a:rPr lang="es-AR" dirty="0">
                <a:latin typeface="Abadi" panose="020B0604020104020204" pitchFamily="34" charset="0"/>
              </a:rPr>
              <a:t>0-5000 KG </a:t>
            </a:r>
            <a:r>
              <a:rPr lang="es-AR" dirty="0" err="1">
                <a:latin typeface="Abadi" panose="020B0604020104020204" pitchFamily="34" charset="0"/>
              </a:rPr>
              <a:t>Payload</a:t>
            </a:r>
            <a:r>
              <a:rPr lang="es-AR" dirty="0">
                <a:latin typeface="Abadi" panose="020B0604020104020204" pitchFamily="34" charset="0"/>
              </a:rPr>
              <a:t> </a:t>
            </a:r>
            <a:r>
              <a:rPr lang="es-AR" dirty="0" err="1">
                <a:latin typeface="Abadi" panose="020B0604020104020204" pitchFamily="34" charset="0"/>
              </a:rPr>
              <a:t>range</a:t>
            </a:r>
            <a:endParaRPr lang="es-AR" dirty="0">
              <a:latin typeface="Abadi" panose="020B0604020104020204" pitchFamily="34" charset="0"/>
            </a:endParaRPr>
          </a:p>
        </p:txBody>
      </p:sp>
      <p:sp>
        <p:nvSpPr>
          <p:cNvPr id="9" name="CuadroTexto 8">
            <a:extLst>
              <a:ext uri="{FF2B5EF4-FFF2-40B4-BE49-F238E27FC236}">
                <a16:creationId xmlns:a16="http://schemas.microsoft.com/office/drawing/2014/main" id="{A9593895-FC58-7E1B-2EBC-8A87E6DE990D}"/>
              </a:ext>
            </a:extLst>
          </p:cNvPr>
          <p:cNvSpPr txBox="1"/>
          <p:nvPr/>
        </p:nvSpPr>
        <p:spPr>
          <a:xfrm>
            <a:off x="6170234" y="1465810"/>
            <a:ext cx="4972698" cy="382385"/>
          </a:xfrm>
          <a:prstGeom prst="rect">
            <a:avLst/>
          </a:prstGeom>
          <a:noFill/>
        </p:spPr>
        <p:txBody>
          <a:bodyPr wrap="square" rtlCol="0">
            <a:spAutoFit/>
          </a:bodyPr>
          <a:lstStyle/>
          <a:p>
            <a:pPr algn="ctr"/>
            <a:r>
              <a:rPr lang="es-AR" dirty="0">
                <a:latin typeface="Abadi" panose="020B0604020104020204" pitchFamily="34" charset="0"/>
              </a:rPr>
              <a:t>5000-10000 KG </a:t>
            </a:r>
            <a:r>
              <a:rPr lang="es-AR" dirty="0" err="1">
                <a:latin typeface="Abadi" panose="020B0604020104020204" pitchFamily="34" charset="0"/>
              </a:rPr>
              <a:t>Payload</a:t>
            </a:r>
            <a:r>
              <a:rPr lang="es-AR" dirty="0">
                <a:latin typeface="Abadi" panose="020B0604020104020204" pitchFamily="34" charset="0"/>
              </a:rPr>
              <a:t> </a:t>
            </a:r>
            <a:r>
              <a:rPr lang="es-AR" dirty="0" err="1">
                <a:latin typeface="Abadi" panose="020B0604020104020204" pitchFamily="34" charset="0"/>
              </a:rPr>
              <a:t>range</a:t>
            </a:r>
            <a:endParaRPr lang="es-AR" dirty="0">
              <a:latin typeface="Abadi" panose="020B0604020104020204" pitchFamily="34" charset="0"/>
            </a:endParaRPr>
          </a:p>
        </p:txBody>
      </p:sp>
      <p:sp>
        <p:nvSpPr>
          <p:cNvPr id="11" name="CuadroTexto 10">
            <a:extLst>
              <a:ext uri="{FF2B5EF4-FFF2-40B4-BE49-F238E27FC236}">
                <a16:creationId xmlns:a16="http://schemas.microsoft.com/office/drawing/2014/main" id="{6CF9A2D1-B2AA-D172-A769-25EC3762F864}"/>
              </a:ext>
            </a:extLst>
          </p:cNvPr>
          <p:cNvSpPr txBox="1"/>
          <p:nvPr/>
        </p:nvSpPr>
        <p:spPr>
          <a:xfrm>
            <a:off x="546953" y="5009806"/>
            <a:ext cx="5089076" cy="1107996"/>
          </a:xfrm>
          <a:prstGeom prst="rect">
            <a:avLst/>
          </a:prstGeom>
          <a:noFill/>
        </p:spPr>
        <p:txBody>
          <a:bodyPr wrap="square">
            <a:spAutoFit/>
          </a:bodyPr>
          <a:lstStyle/>
          <a:p>
            <a:r>
              <a:rPr lang="en-US" sz="2200" b="0" i="0" dirty="0">
                <a:solidFill>
                  <a:srgbClr val="111111"/>
                </a:solidFill>
                <a:effectLst/>
                <a:latin typeface="Abadi" panose="020B0604020104020204" pitchFamily="34" charset="0"/>
              </a:rPr>
              <a:t>In this range, the B4 booster version of the Falcon 9 is the version with the highest success rate</a:t>
            </a:r>
            <a:endParaRPr lang="es-AR" sz="2200" dirty="0">
              <a:latin typeface="Abadi" panose="020B0604020104020204" pitchFamily="34" charset="0"/>
            </a:endParaRPr>
          </a:p>
        </p:txBody>
      </p:sp>
      <p:sp>
        <p:nvSpPr>
          <p:cNvPr id="14" name="CuadroTexto 13">
            <a:extLst>
              <a:ext uri="{FF2B5EF4-FFF2-40B4-BE49-F238E27FC236}">
                <a16:creationId xmlns:a16="http://schemas.microsoft.com/office/drawing/2014/main" id="{F698ADEC-3412-3C65-6DA0-3A893BCFE07D}"/>
              </a:ext>
            </a:extLst>
          </p:cNvPr>
          <p:cNvSpPr txBox="1"/>
          <p:nvPr/>
        </p:nvSpPr>
        <p:spPr>
          <a:xfrm>
            <a:off x="6027811" y="5009806"/>
            <a:ext cx="5231499" cy="1107996"/>
          </a:xfrm>
          <a:prstGeom prst="rect">
            <a:avLst/>
          </a:prstGeom>
          <a:noFill/>
        </p:spPr>
        <p:txBody>
          <a:bodyPr wrap="square">
            <a:spAutoFit/>
          </a:bodyPr>
          <a:lstStyle/>
          <a:p>
            <a:r>
              <a:rPr lang="en-US" sz="2200" b="0" i="0" dirty="0">
                <a:solidFill>
                  <a:srgbClr val="111111"/>
                </a:solidFill>
                <a:effectLst/>
                <a:latin typeface="Abadi" panose="020B0604020104020204" pitchFamily="34" charset="0"/>
              </a:rPr>
              <a:t>In this range only FT and B4 versions can carry the load, and only B4 could carry payload mass up to 9600 kg.</a:t>
            </a:r>
            <a:endParaRPr lang="es-AR" sz="2200" dirty="0">
              <a:latin typeface="Abadi" panose="020B0604020104020204" pitchFamily="34" charset="0"/>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n 2" descr="Gráfico, Gráfico de barras&#10;&#10;El contenido generado por IA puede ser incorrecto.">
            <a:extLst>
              <a:ext uri="{FF2B5EF4-FFF2-40B4-BE49-F238E27FC236}">
                <a16:creationId xmlns:a16="http://schemas.microsoft.com/office/drawing/2014/main" id="{192D2784-E6F5-0633-4618-1088B68B4ADC}"/>
              </a:ext>
            </a:extLst>
          </p:cNvPr>
          <p:cNvPicPr>
            <a:picLocks noChangeAspect="1"/>
          </p:cNvPicPr>
          <p:nvPr/>
        </p:nvPicPr>
        <p:blipFill>
          <a:blip r:embed="rId3"/>
          <a:stretch>
            <a:fillRect/>
          </a:stretch>
        </p:blipFill>
        <p:spPr>
          <a:xfrm>
            <a:off x="1025036" y="1773705"/>
            <a:ext cx="5353797" cy="4305901"/>
          </a:xfrm>
          <a:prstGeom prst="rect">
            <a:avLst/>
          </a:prstGeom>
        </p:spPr>
      </p:pic>
      <p:sp>
        <p:nvSpPr>
          <p:cNvPr id="6" name="CuadroTexto 5">
            <a:extLst>
              <a:ext uri="{FF2B5EF4-FFF2-40B4-BE49-F238E27FC236}">
                <a16:creationId xmlns:a16="http://schemas.microsoft.com/office/drawing/2014/main" id="{E18ADC12-3669-BA91-A003-2ED27FF0715E}"/>
              </a:ext>
            </a:extLst>
          </p:cNvPr>
          <p:cNvSpPr txBox="1"/>
          <p:nvPr/>
        </p:nvSpPr>
        <p:spPr>
          <a:xfrm>
            <a:off x="7049193" y="3429000"/>
            <a:ext cx="4236418" cy="769441"/>
          </a:xfrm>
          <a:prstGeom prst="rect">
            <a:avLst/>
          </a:prstGeom>
          <a:noFill/>
        </p:spPr>
        <p:txBody>
          <a:bodyPr wrap="square" rtlCol="0">
            <a:spAutoFit/>
          </a:bodyPr>
          <a:lstStyle/>
          <a:p>
            <a:r>
              <a:rPr lang="es-AR" sz="2200" dirty="0" err="1">
                <a:latin typeface="Abadi" panose="020B0604020104020204" pitchFamily="34" charset="0"/>
              </a:rPr>
              <a:t>All</a:t>
            </a:r>
            <a:r>
              <a:rPr lang="es-AR" sz="2200" dirty="0">
                <a:latin typeface="Abadi" panose="020B0604020104020204" pitchFamily="34" charset="0"/>
              </a:rPr>
              <a:t> </a:t>
            </a:r>
            <a:r>
              <a:rPr lang="es-AR" sz="2200" dirty="0" err="1">
                <a:latin typeface="Abadi" panose="020B0604020104020204" pitchFamily="34" charset="0"/>
              </a:rPr>
              <a:t>four</a:t>
            </a:r>
            <a:r>
              <a:rPr lang="es-AR" sz="2200" dirty="0">
                <a:latin typeface="Abadi" panose="020B0604020104020204" pitchFamily="34" charset="0"/>
              </a:rPr>
              <a:t> </a:t>
            </a:r>
            <a:r>
              <a:rPr lang="es-AR" sz="2200" dirty="0" err="1">
                <a:latin typeface="Abadi" panose="020B0604020104020204" pitchFamily="34" charset="0"/>
              </a:rPr>
              <a:t>models</a:t>
            </a:r>
            <a:r>
              <a:rPr lang="es-AR" sz="2200" dirty="0">
                <a:latin typeface="Abadi" panose="020B0604020104020204" pitchFamily="34" charset="0"/>
              </a:rPr>
              <a:t> </a:t>
            </a:r>
            <a:r>
              <a:rPr lang="es-AR" sz="2200" dirty="0" err="1">
                <a:latin typeface="Abadi" panose="020B0604020104020204" pitchFamily="34" charset="0"/>
              </a:rPr>
              <a:t>have</a:t>
            </a:r>
            <a:r>
              <a:rPr lang="es-AR" sz="2200" dirty="0">
                <a:latin typeface="Abadi" panose="020B0604020104020204" pitchFamily="34" charset="0"/>
              </a:rPr>
              <a:t> </a:t>
            </a:r>
            <a:r>
              <a:rPr lang="es-AR" sz="2200" dirty="0" err="1">
                <a:latin typeface="Abadi" panose="020B0604020104020204" pitchFamily="34" charset="0"/>
              </a:rPr>
              <a:t>same</a:t>
            </a:r>
            <a:r>
              <a:rPr lang="es-AR" sz="2200" dirty="0">
                <a:latin typeface="Abadi" panose="020B0604020104020204" pitchFamily="34" charset="0"/>
              </a:rPr>
              <a:t> </a:t>
            </a:r>
            <a:r>
              <a:rPr lang="es-AR" sz="2200" dirty="0" err="1">
                <a:latin typeface="Abadi" panose="020B0604020104020204" pitchFamily="34" charset="0"/>
              </a:rPr>
              <a:t>accuracy</a:t>
            </a:r>
            <a:r>
              <a:rPr lang="es-AR" sz="2200" dirty="0">
                <a:latin typeface="Abadi" panose="020B0604020104020204" pitchFamily="34" charset="0"/>
              </a:rPr>
              <a:t> </a:t>
            </a:r>
            <a:r>
              <a:rPr lang="es-AR" sz="2200" dirty="0" err="1">
                <a:latin typeface="Abadi" panose="020B0604020104020204" pitchFamily="34" charset="0"/>
              </a:rPr>
              <a:t>rate</a:t>
            </a:r>
            <a:r>
              <a:rPr lang="es-AR" sz="2200" dirty="0">
                <a:latin typeface="Abadi" panose="020B0604020104020204" pitchFamily="34" charset="0"/>
              </a:rPr>
              <a:t>, </a:t>
            </a:r>
            <a:r>
              <a:rPr lang="es-AR" sz="2200" dirty="0" err="1">
                <a:latin typeface="Abadi" panose="020B0604020104020204" pitchFamily="34" charset="0"/>
              </a:rPr>
              <a:t>about</a:t>
            </a:r>
            <a:r>
              <a:rPr lang="es-AR" sz="2200" dirty="0">
                <a:latin typeface="Abadi" panose="020B0604020104020204" pitchFamily="34" charset="0"/>
              </a:rPr>
              <a:t> 83%.</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n 2" descr="Imagen que contiene Interfaz de usuario gráfica&#10;&#10;El contenido generado por IA puede ser incorrecto.">
            <a:extLst>
              <a:ext uri="{FF2B5EF4-FFF2-40B4-BE49-F238E27FC236}">
                <a16:creationId xmlns:a16="http://schemas.microsoft.com/office/drawing/2014/main" id="{24C0156D-9729-F269-AB16-FE2F9ACCA4BE}"/>
              </a:ext>
            </a:extLst>
          </p:cNvPr>
          <p:cNvPicPr>
            <a:picLocks noChangeAspect="1"/>
          </p:cNvPicPr>
          <p:nvPr/>
        </p:nvPicPr>
        <p:blipFill>
          <a:blip r:embed="rId3"/>
          <a:stretch>
            <a:fillRect/>
          </a:stretch>
        </p:blipFill>
        <p:spPr>
          <a:xfrm>
            <a:off x="805093" y="1710146"/>
            <a:ext cx="5344271" cy="4315427"/>
          </a:xfrm>
          <a:prstGeom prst="rect">
            <a:avLst/>
          </a:prstGeom>
        </p:spPr>
      </p:pic>
      <p:sp>
        <p:nvSpPr>
          <p:cNvPr id="6" name="CuadroTexto 5">
            <a:extLst>
              <a:ext uri="{FF2B5EF4-FFF2-40B4-BE49-F238E27FC236}">
                <a16:creationId xmlns:a16="http://schemas.microsoft.com/office/drawing/2014/main" id="{6E4D16FA-4A23-129B-A198-84384E83591F}"/>
              </a:ext>
            </a:extLst>
          </p:cNvPr>
          <p:cNvSpPr txBox="1"/>
          <p:nvPr/>
        </p:nvSpPr>
        <p:spPr>
          <a:xfrm>
            <a:off x="6666807" y="2636752"/>
            <a:ext cx="4305993" cy="2462213"/>
          </a:xfrm>
          <a:prstGeom prst="rect">
            <a:avLst/>
          </a:prstGeom>
          <a:noFill/>
        </p:spPr>
        <p:txBody>
          <a:bodyPr wrap="square" rtlCol="0">
            <a:spAutoFit/>
          </a:bodyPr>
          <a:lstStyle/>
          <a:p>
            <a:r>
              <a:rPr lang="en-US" sz="2200" b="0" i="0" dirty="0">
                <a:solidFill>
                  <a:srgbClr val="111111"/>
                </a:solidFill>
                <a:effectLst/>
                <a:latin typeface="Abadi" panose="020B0604020104020204" pitchFamily="34" charset="0"/>
              </a:rPr>
              <a:t>All four models all have the same confusion matrix:</a:t>
            </a:r>
            <a:br>
              <a:rPr lang="en-US" sz="2200" dirty="0">
                <a:latin typeface="Abadi" panose="020B0604020104020204" pitchFamily="34" charset="0"/>
              </a:rPr>
            </a:br>
            <a:br>
              <a:rPr lang="en-US" sz="2200" dirty="0">
                <a:latin typeface="Abadi" panose="020B0604020104020204" pitchFamily="34" charset="0"/>
              </a:rPr>
            </a:br>
            <a:r>
              <a:rPr lang="en-US" sz="2200" b="0" i="0" dirty="0">
                <a:solidFill>
                  <a:srgbClr val="111111"/>
                </a:solidFill>
                <a:effectLst/>
                <a:latin typeface="Abadi" panose="020B0604020104020204" pitchFamily="34" charset="0"/>
              </a:rPr>
              <a:t>15 correct guesses, 12 true positives and 3 true negatives.</a:t>
            </a:r>
            <a:br>
              <a:rPr lang="en-US" sz="2200" dirty="0">
                <a:latin typeface="Abadi" panose="020B0604020104020204" pitchFamily="34" charset="0"/>
              </a:rPr>
            </a:br>
            <a:br>
              <a:rPr lang="en-US" sz="2200" dirty="0">
                <a:latin typeface="Abadi" panose="020B0604020104020204" pitchFamily="34" charset="0"/>
              </a:rPr>
            </a:br>
            <a:r>
              <a:rPr lang="en-US" sz="2200" b="0" i="0" dirty="0">
                <a:solidFill>
                  <a:srgbClr val="111111"/>
                </a:solidFill>
                <a:effectLst/>
                <a:latin typeface="Abadi" panose="020B0604020104020204" pitchFamily="34" charset="0"/>
              </a:rPr>
              <a:t>3 errors, all false positives.</a:t>
            </a:r>
            <a:endParaRPr lang="es-AR" sz="2200" dirty="0">
              <a:latin typeface="Abadi" panose="020B0604020104020204" pitchFamily="34" charset="0"/>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003284" cy="4351338"/>
          </a:xfrm>
          <a:prstGeom prst="rect">
            <a:avLst/>
          </a:prstGeom>
        </p:spPr>
        <p:txBody>
          <a:bodyPr>
            <a:normAutofit fontScale="85000" lnSpcReduction="20000"/>
          </a:bodyPr>
          <a:lstStyle/>
          <a:p>
            <a:pPr>
              <a:lnSpc>
                <a:spcPct val="100000"/>
              </a:lnSpc>
              <a:spcBef>
                <a:spcPts val="1400"/>
              </a:spcBef>
            </a:pPr>
            <a:r>
              <a:rPr lang="en-US" sz="2400" dirty="0">
                <a:solidFill>
                  <a:srgbClr val="111111"/>
                </a:solidFill>
                <a:latin typeface="Abadi" panose="020B0604020104020204" pitchFamily="34" charset="0"/>
              </a:rPr>
              <a:t>I</a:t>
            </a:r>
            <a:r>
              <a:rPr lang="en-US" sz="2400" b="0" i="0" dirty="0">
                <a:solidFill>
                  <a:srgbClr val="111111"/>
                </a:solidFill>
                <a:effectLst/>
                <a:latin typeface="Abadi" panose="020B0604020104020204" pitchFamily="34" charset="0"/>
              </a:rPr>
              <a:t>f we wanted to compete against SpaceX we would have a particularly difficult time. Throughout this project, it was shown that SpaceX has a very solid engineering behind its Falcon 9 launch and recovery process. SpaceX took years and many updates to reach the formula that defines its success today.  </a:t>
            </a:r>
            <a:endParaRPr lang="en-US" sz="2400" dirty="0">
              <a:solidFill>
                <a:schemeClr val="accent3">
                  <a:lumMod val="25000"/>
                </a:schemeClr>
              </a:solidFill>
              <a:latin typeface="Abadi" panose="020B0604020104020204" pitchFamily="34" charset="0"/>
            </a:endParaRPr>
          </a:p>
          <a:p>
            <a:pPr>
              <a:lnSpc>
                <a:spcPct val="100000"/>
              </a:lnSpc>
              <a:spcBef>
                <a:spcPts val="1400"/>
              </a:spcBef>
            </a:pPr>
            <a:r>
              <a:rPr lang="en-US" sz="2400" b="0" i="0" dirty="0">
                <a:solidFill>
                  <a:srgbClr val="111111"/>
                </a:solidFill>
                <a:effectLst/>
                <a:latin typeface="Abadi" panose="020B0604020104020204" pitchFamily="34" charset="0"/>
              </a:rPr>
              <a:t>Most missions end with a successful outcome. Betting against successful landings is a lost battle, as the success rate may not only be maintained but continue to grow, as SpaceX continues to test and develop new boosters</a:t>
            </a:r>
            <a:endParaRPr lang="en-US" sz="2400" dirty="0">
              <a:solidFill>
                <a:schemeClr val="accent3">
                  <a:lumMod val="25000"/>
                </a:schemeClr>
              </a:solidFill>
              <a:latin typeface="Abadi" panose="020B0604020104020204" pitchFamily="34" charset="0"/>
            </a:endParaRPr>
          </a:p>
          <a:p>
            <a:pPr>
              <a:lnSpc>
                <a:spcPct val="100000"/>
              </a:lnSpc>
              <a:spcBef>
                <a:spcPts val="1400"/>
              </a:spcBef>
            </a:pPr>
            <a:r>
              <a:rPr lang="en-US" sz="2400" b="0" i="0" dirty="0">
                <a:solidFill>
                  <a:srgbClr val="111111"/>
                </a:solidFill>
                <a:effectLst/>
                <a:latin typeface="Abadi" panose="020B0604020104020204" pitchFamily="34" charset="0"/>
              </a:rPr>
              <a:t>It would be quite difficult to reach SpaceX's level of engineering, since as I said before, the company took several years, a lot of tests and a lot of errors to get to where it is today. Basically, the success of the competition depends essentially on SpaceX making mistakes, something that currently seems unlikely</a:t>
            </a:r>
            <a:r>
              <a:rPr lang="en-US" sz="2400" b="0" i="0" dirty="0">
                <a:solidFill>
                  <a:srgbClr val="111111"/>
                </a:solidFill>
                <a:effectLst/>
                <a:latin typeface="Roboto" panose="02000000000000000000" pitchFamily="2" charset="0"/>
              </a:rPr>
              <a:t>. </a:t>
            </a:r>
            <a:endParaRPr lang="en-US" sz="2400" dirty="0">
              <a:solidFill>
                <a:schemeClr val="accent3">
                  <a:lumMod val="25000"/>
                </a:schemeClr>
              </a:solidFill>
              <a:latin typeface="Abadi" panose="020B0604020104020204" pitchFamily="34" charset="0"/>
            </a:endParaRPr>
          </a:p>
          <a:p>
            <a:pPr>
              <a:lnSpc>
                <a:spcPct val="100000"/>
              </a:lnSpc>
              <a:spcBef>
                <a:spcPts val="1400"/>
              </a:spcBef>
            </a:pPr>
            <a:r>
              <a:rPr lang="en-US" sz="2400" b="0" i="0" dirty="0">
                <a:solidFill>
                  <a:srgbClr val="111111"/>
                </a:solidFill>
                <a:effectLst/>
                <a:latin typeface="Abadi" panose="020B0604020104020204" pitchFamily="34" charset="0"/>
              </a:rPr>
              <a:t>I think one mistake I recorded in this project was the lack of data in the stage of developing classification models, it would be worth going back in the data science lifecycle, to ensure a greater abundance of data to train, validate and evaluate the model.</a:t>
            </a:r>
            <a:endParaRPr lang="en-US" sz="24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2" name="CuadroTexto 1">
            <a:extLst>
              <a:ext uri="{FF2B5EF4-FFF2-40B4-BE49-F238E27FC236}">
                <a16:creationId xmlns:a16="http://schemas.microsoft.com/office/drawing/2014/main" id="{86DE16C3-A33C-4C01-BC9B-5DBEB0EE774C}"/>
              </a:ext>
            </a:extLst>
          </p:cNvPr>
          <p:cNvSpPr txBox="1"/>
          <p:nvPr/>
        </p:nvSpPr>
        <p:spPr>
          <a:xfrm>
            <a:off x="1097280" y="1463040"/>
            <a:ext cx="9809018" cy="461665"/>
          </a:xfrm>
          <a:prstGeom prst="rect">
            <a:avLst/>
          </a:prstGeom>
          <a:noFill/>
        </p:spPr>
        <p:txBody>
          <a:bodyPr wrap="square" rtlCol="0">
            <a:spAutoFit/>
          </a:bodyPr>
          <a:lstStyle/>
          <a:p>
            <a:r>
              <a:rPr lang="es-AR" sz="2400" dirty="0" err="1">
                <a:latin typeface="Abadi" panose="020B0604020104020204" pitchFamily="34" charset="0"/>
              </a:rPr>
              <a:t>All</a:t>
            </a:r>
            <a:r>
              <a:rPr lang="es-AR" sz="2400" dirty="0">
                <a:latin typeface="Abadi" panose="020B0604020104020204" pitchFamily="34" charset="0"/>
              </a:rPr>
              <a:t> </a:t>
            </a:r>
            <a:r>
              <a:rPr lang="es-AR" sz="2400" dirty="0" err="1">
                <a:latin typeface="Abadi" panose="020B0604020104020204" pitchFamily="34" charset="0"/>
              </a:rPr>
              <a:t>classification</a:t>
            </a:r>
            <a:r>
              <a:rPr lang="es-AR" sz="2400" dirty="0">
                <a:latin typeface="Abadi" panose="020B0604020104020204" pitchFamily="34" charset="0"/>
              </a:rPr>
              <a:t> </a:t>
            </a:r>
            <a:r>
              <a:rPr lang="es-AR" sz="2400" dirty="0" err="1">
                <a:latin typeface="Abadi" panose="020B0604020104020204" pitchFamily="34" charset="0"/>
              </a:rPr>
              <a:t>reports</a:t>
            </a:r>
            <a:r>
              <a:rPr lang="es-AR" sz="2400" dirty="0">
                <a:latin typeface="Abadi" panose="020B0604020104020204" pitchFamily="34" charset="0"/>
              </a:rPr>
              <a:t>:</a:t>
            </a:r>
          </a:p>
        </p:txBody>
      </p:sp>
      <p:pic>
        <p:nvPicPr>
          <p:cNvPr id="8" name="Imagen 7" descr="Tabla&#10;&#10;El contenido generado por IA puede ser incorrecto.">
            <a:extLst>
              <a:ext uri="{FF2B5EF4-FFF2-40B4-BE49-F238E27FC236}">
                <a16:creationId xmlns:a16="http://schemas.microsoft.com/office/drawing/2014/main" id="{F20D12DB-AEAE-E6E0-2308-50D804A80F6D}"/>
              </a:ext>
            </a:extLst>
          </p:cNvPr>
          <p:cNvPicPr>
            <a:picLocks noChangeAspect="1"/>
          </p:cNvPicPr>
          <p:nvPr/>
        </p:nvPicPr>
        <p:blipFill>
          <a:blip r:embed="rId4"/>
          <a:stretch>
            <a:fillRect/>
          </a:stretch>
        </p:blipFill>
        <p:spPr>
          <a:xfrm>
            <a:off x="4666871" y="2300046"/>
            <a:ext cx="3549425" cy="3253640"/>
          </a:xfrm>
          <a:prstGeom prst="rect">
            <a:avLst/>
          </a:prstGeom>
        </p:spPr>
      </p:pic>
      <p:pic>
        <p:nvPicPr>
          <p:cNvPr id="10" name="Imagen 9" descr="Tabla&#10;&#10;El contenido generado por IA puede ser incorrecto.">
            <a:extLst>
              <a:ext uri="{FF2B5EF4-FFF2-40B4-BE49-F238E27FC236}">
                <a16:creationId xmlns:a16="http://schemas.microsoft.com/office/drawing/2014/main" id="{824B62DC-718C-33AE-BD04-F073D247F774}"/>
              </a:ext>
            </a:extLst>
          </p:cNvPr>
          <p:cNvPicPr>
            <a:picLocks noChangeAspect="1"/>
          </p:cNvPicPr>
          <p:nvPr/>
        </p:nvPicPr>
        <p:blipFill>
          <a:blip r:embed="rId5"/>
          <a:stretch>
            <a:fillRect/>
          </a:stretch>
        </p:blipFill>
        <p:spPr>
          <a:xfrm>
            <a:off x="8311659" y="2300046"/>
            <a:ext cx="3549425" cy="3094914"/>
          </a:xfrm>
          <a:prstGeom prst="rect">
            <a:avLst/>
          </a:prstGeom>
        </p:spPr>
      </p:pic>
      <p:sp>
        <p:nvSpPr>
          <p:cNvPr id="12" name="Rectángulo: esquinas redondeadas 11">
            <a:extLst>
              <a:ext uri="{FF2B5EF4-FFF2-40B4-BE49-F238E27FC236}">
                <a16:creationId xmlns:a16="http://schemas.microsoft.com/office/drawing/2014/main" id="{3AA66B16-AD8E-0EE9-9AF8-E3174D6AC4F6}"/>
              </a:ext>
            </a:extLst>
          </p:cNvPr>
          <p:cNvSpPr/>
          <p:nvPr/>
        </p:nvSpPr>
        <p:spPr>
          <a:xfrm>
            <a:off x="330916" y="2991139"/>
            <a:ext cx="3840480" cy="1862051"/>
          </a:xfrm>
          <a:prstGeom prst="roundRect">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3" name="CuadroTexto 12">
            <a:extLst>
              <a:ext uri="{FF2B5EF4-FFF2-40B4-BE49-F238E27FC236}">
                <a16:creationId xmlns:a16="http://schemas.microsoft.com/office/drawing/2014/main" id="{F3674CDD-8005-3047-E1DF-26EF74F05B52}"/>
              </a:ext>
            </a:extLst>
          </p:cNvPr>
          <p:cNvSpPr txBox="1"/>
          <p:nvPr/>
        </p:nvSpPr>
        <p:spPr>
          <a:xfrm>
            <a:off x="770011" y="2560320"/>
            <a:ext cx="2804462" cy="369332"/>
          </a:xfrm>
          <a:prstGeom prst="rect">
            <a:avLst/>
          </a:prstGeom>
          <a:noFill/>
        </p:spPr>
        <p:txBody>
          <a:bodyPr wrap="square" rtlCol="0">
            <a:spAutoFit/>
          </a:bodyPr>
          <a:lstStyle/>
          <a:p>
            <a:pPr algn="ctr"/>
            <a:r>
              <a:rPr lang="es-AR" dirty="0" err="1"/>
              <a:t>Syntax</a:t>
            </a:r>
            <a:endParaRPr lang="es-AR" dirty="0"/>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33349"/>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Using SpaceX API and Requests Python library.</a:t>
            </a:r>
          </a:p>
          <a:p>
            <a:pPr lvl="1">
              <a:lnSpc>
                <a:spcPct val="120000"/>
              </a:lnSpc>
              <a:spcBef>
                <a:spcPts val="1400"/>
              </a:spcBef>
            </a:pPr>
            <a:r>
              <a:rPr lang="en-US" sz="7600" dirty="0">
                <a:solidFill>
                  <a:schemeClr val="bg2">
                    <a:lumMod val="50000"/>
                  </a:schemeClr>
                </a:solidFill>
                <a:latin typeface="Abadi"/>
              </a:rPr>
              <a:t>Using </a:t>
            </a:r>
            <a:r>
              <a:rPr lang="en-US" sz="7600" dirty="0" err="1">
                <a:solidFill>
                  <a:schemeClr val="bg2">
                    <a:lumMod val="50000"/>
                  </a:schemeClr>
                </a:solidFill>
                <a:latin typeface="Abadi"/>
              </a:rPr>
              <a:t>BeautifulSoup</a:t>
            </a:r>
            <a:r>
              <a:rPr lang="en-US" sz="7600" dirty="0">
                <a:solidFill>
                  <a:schemeClr val="bg2">
                    <a:lumMod val="50000"/>
                  </a:schemeClr>
                </a:solidFill>
                <a:latin typeface="Abadi"/>
              </a:rPr>
              <a:t> Python library on a Wikipedia page to fetch a HTML table.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Missing values replacement with the mean value of the column.</a:t>
            </a:r>
          </a:p>
          <a:p>
            <a:pPr lvl="1">
              <a:lnSpc>
                <a:spcPct val="120000"/>
              </a:lnSpc>
              <a:spcBef>
                <a:spcPts val="1400"/>
              </a:spcBef>
            </a:pPr>
            <a:r>
              <a:rPr lang="en-US" sz="7600" dirty="0">
                <a:solidFill>
                  <a:schemeClr val="bg2">
                    <a:lumMod val="50000"/>
                  </a:schemeClr>
                </a:solidFill>
                <a:latin typeface="Abadi"/>
              </a:rPr>
              <a:t> Feature engineering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marL="457200" lvl="1" indent="0">
              <a:lnSpc>
                <a:spcPct val="120000"/>
              </a:lnSpc>
              <a:spcBef>
                <a:spcPts val="1400"/>
              </a:spcBef>
              <a:buNone/>
            </a:pPr>
            <a:r>
              <a:rPr lang="en-US" sz="7600" dirty="0">
                <a:solidFill>
                  <a:schemeClr val="bg2">
                    <a:lumMod val="50000"/>
                  </a:schemeClr>
                </a:solidFill>
                <a:latin typeface="Abadi"/>
              </a:rPr>
              <a:t>Using Train and test subsets, cross validation, accuracy rate evaluation and confusion matrix analysis.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sz="2400" b="0" i="0" dirty="0">
                <a:solidFill>
                  <a:srgbClr val="111111"/>
                </a:solidFill>
                <a:effectLst/>
                <a:latin typeface="Abadi" panose="020B0604020104020204" pitchFamily="34" charset="0"/>
              </a:rPr>
              <a:t>How were the datasets collected?</a:t>
            </a:r>
            <a:br>
              <a:rPr lang="en-US" sz="2400" dirty="0">
                <a:latin typeface="Abadi" panose="020B0604020104020204" pitchFamily="34" charset="0"/>
              </a:rPr>
            </a:br>
            <a:r>
              <a:rPr lang="en-US" sz="2000" b="0" i="0" dirty="0">
                <a:solidFill>
                  <a:srgbClr val="111111"/>
                </a:solidFill>
                <a:effectLst/>
                <a:latin typeface="Abadi" panose="020B0604020104020204" pitchFamily="34" charset="0"/>
              </a:rPr>
              <a:t>The data were collected in two different ways:</a:t>
            </a:r>
          </a:p>
          <a:p>
            <a:pPr marL="457200" indent="-457200">
              <a:lnSpc>
                <a:spcPct val="100000"/>
              </a:lnSpc>
              <a:spcBef>
                <a:spcPts val="1400"/>
              </a:spcBef>
              <a:buFont typeface="+mj-lt"/>
              <a:buAutoNum type="arabicPeriod"/>
            </a:pPr>
            <a:r>
              <a:rPr lang="en-US" sz="2000" b="0" i="0" dirty="0">
                <a:solidFill>
                  <a:srgbClr val="111111"/>
                </a:solidFill>
                <a:effectLst/>
                <a:latin typeface="Abadi" panose="020B0604020104020204" pitchFamily="34" charset="0"/>
              </a:rPr>
              <a:t>First, we made a Get request to the SpaceX API, to get records (JSON file) of SpaceX launches (all rockets in general).</a:t>
            </a:r>
          </a:p>
          <a:p>
            <a:pPr marL="457200" indent="-457200">
              <a:lnSpc>
                <a:spcPct val="100000"/>
              </a:lnSpc>
              <a:spcBef>
                <a:spcPts val="1400"/>
              </a:spcBef>
              <a:buFont typeface="+mj-lt"/>
              <a:buAutoNum type="arabicPeriod"/>
            </a:pPr>
            <a:r>
              <a:rPr lang="en-US" sz="2000" b="0" i="0" dirty="0">
                <a:solidFill>
                  <a:srgbClr val="111111"/>
                </a:solidFill>
                <a:effectLst/>
                <a:latin typeface="Abadi" panose="020B0604020104020204" pitchFamily="34" charset="0"/>
              </a:rPr>
              <a:t>Then, we </a:t>
            </a:r>
            <a:r>
              <a:rPr lang="en-US" sz="2000" b="0" i="0" dirty="0" err="1">
                <a:solidFill>
                  <a:srgbClr val="111111"/>
                </a:solidFill>
                <a:effectLst/>
                <a:latin typeface="Abadi" panose="020B0604020104020204" pitchFamily="34" charset="0"/>
              </a:rPr>
              <a:t>webscraped</a:t>
            </a:r>
            <a:r>
              <a:rPr lang="en-US" sz="2000" b="0" i="0" dirty="0">
                <a:solidFill>
                  <a:srgbClr val="111111"/>
                </a:solidFill>
                <a:effectLst/>
                <a:latin typeface="Abadi" panose="020B0604020104020204" pitchFamily="34" charset="0"/>
              </a:rPr>
              <a:t> a </a:t>
            </a:r>
            <a:r>
              <a:rPr lang="en-US" sz="2000" b="0" i="0" dirty="0" err="1">
                <a:solidFill>
                  <a:srgbClr val="111111"/>
                </a:solidFill>
                <a:effectLst/>
                <a:latin typeface="Abadi" panose="020B0604020104020204" pitchFamily="34" charset="0"/>
              </a:rPr>
              <a:t>wikipedia</a:t>
            </a:r>
            <a:r>
              <a:rPr lang="en-US" sz="2000" b="0" i="0" dirty="0">
                <a:solidFill>
                  <a:srgbClr val="111111"/>
                </a:solidFill>
                <a:effectLst/>
                <a:latin typeface="Abadi" panose="020B0604020104020204" pitchFamily="34" charset="0"/>
              </a:rPr>
              <a:t> page that contained a HTML table with records of the Falcon 9 launches.</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7" name="Rectángulo: esquinas redondeadas 6">
            <a:extLst>
              <a:ext uri="{FF2B5EF4-FFF2-40B4-BE49-F238E27FC236}">
                <a16:creationId xmlns:a16="http://schemas.microsoft.com/office/drawing/2014/main" id="{83A77517-58F4-857A-EAB3-7DBD3BD5D609}"/>
              </a:ext>
            </a:extLst>
          </p:cNvPr>
          <p:cNvSpPr/>
          <p:nvPr/>
        </p:nvSpPr>
        <p:spPr>
          <a:xfrm>
            <a:off x="770011" y="4264951"/>
            <a:ext cx="2023065" cy="1014153"/>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 name="Rectángulo: esquinas redondeadas 8">
            <a:extLst>
              <a:ext uri="{FF2B5EF4-FFF2-40B4-BE49-F238E27FC236}">
                <a16:creationId xmlns:a16="http://schemas.microsoft.com/office/drawing/2014/main" id="{4FC150E1-2785-84E5-5A38-F576AEB20F31}"/>
              </a:ext>
            </a:extLst>
          </p:cNvPr>
          <p:cNvSpPr/>
          <p:nvPr/>
        </p:nvSpPr>
        <p:spPr>
          <a:xfrm>
            <a:off x="5016277" y="4264950"/>
            <a:ext cx="2023065" cy="1014153"/>
          </a:xfrm>
          <a:prstGeom prst="round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Rectángulo: esquinas redondeadas 9">
            <a:extLst>
              <a:ext uri="{FF2B5EF4-FFF2-40B4-BE49-F238E27FC236}">
                <a16:creationId xmlns:a16="http://schemas.microsoft.com/office/drawing/2014/main" id="{8DC5F7A8-3F43-BAB0-7EB4-86AC2B55491F}"/>
              </a:ext>
            </a:extLst>
          </p:cNvPr>
          <p:cNvSpPr/>
          <p:nvPr/>
        </p:nvSpPr>
        <p:spPr>
          <a:xfrm>
            <a:off x="9262546" y="4264951"/>
            <a:ext cx="2023065" cy="1014153"/>
          </a:xfrm>
          <a:prstGeom prst="roundRect">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1" name="Rectángulo: esquinas redondeadas 10">
            <a:extLst>
              <a:ext uri="{FF2B5EF4-FFF2-40B4-BE49-F238E27FC236}">
                <a16:creationId xmlns:a16="http://schemas.microsoft.com/office/drawing/2014/main" id="{642B2B4F-0209-43D4-4A68-E15B82DB457E}"/>
              </a:ext>
            </a:extLst>
          </p:cNvPr>
          <p:cNvSpPr/>
          <p:nvPr/>
        </p:nvSpPr>
        <p:spPr>
          <a:xfrm>
            <a:off x="770011" y="5518496"/>
            <a:ext cx="2023065" cy="1014153"/>
          </a:xfrm>
          <a:prstGeom prst="roundRect">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4" name="Rectángulo: esquinas redondeadas 13">
            <a:extLst>
              <a:ext uri="{FF2B5EF4-FFF2-40B4-BE49-F238E27FC236}">
                <a16:creationId xmlns:a16="http://schemas.microsoft.com/office/drawing/2014/main" id="{3FC68B23-1BE4-6638-FE71-A29276C93621}"/>
              </a:ext>
            </a:extLst>
          </p:cNvPr>
          <p:cNvSpPr/>
          <p:nvPr/>
        </p:nvSpPr>
        <p:spPr>
          <a:xfrm>
            <a:off x="9262541" y="5518495"/>
            <a:ext cx="2023065" cy="1014153"/>
          </a:xfrm>
          <a:prstGeom prst="roundRect">
            <a:avLst/>
          </a:prstGeom>
          <a:blipFill dpi="0" rotWithShape="1">
            <a:blip r:embed="rId7">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5" name="Rectángulo: esquinas redondeadas 14">
            <a:extLst>
              <a:ext uri="{FF2B5EF4-FFF2-40B4-BE49-F238E27FC236}">
                <a16:creationId xmlns:a16="http://schemas.microsoft.com/office/drawing/2014/main" id="{601DE7A0-9088-F819-BD7D-29D13FBB5C90}"/>
              </a:ext>
            </a:extLst>
          </p:cNvPr>
          <p:cNvSpPr/>
          <p:nvPr/>
        </p:nvSpPr>
        <p:spPr>
          <a:xfrm>
            <a:off x="5016276" y="5518496"/>
            <a:ext cx="2023065" cy="1014153"/>
          </a:xfrm>
          <a:prstGeom prst="roundRect">
            <a:avLst/>
          </a:prstGeom>
          <a:blipFill dpi="0" rotWithShape="1">
            <a:blip r:embed="rId8">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6" name="CuadroTexto 15">
            <a:extLst>
              <a:ext uri="{FF2B5EF4-FFF2-40B4-BE49-F238E27FC236}">
                <a16:creationId xmlns:a16="http://schemas.microsoft.com/office/drawing/2014/main" id="{7B2085A2-16CB-B175-DBE3-12CD94E204B9}"/>
              </a:ext>
            </a:extLst>
          </p:cNvPr>
          <p:cNvSpPr txBox="1"/>
          <p:nvPr/>
        </p:nvSpPr>
        <p:spPr>
          <a:xfrm>
            <a:off x="3484117" y="4393672"/>
            <a:ext cx="1695796" cy="369332"/>
          </a:xfrm>
          <a:prstGeom prst="rect">
            <a:avLst/>
          </a:prstGeom>
          <a:noFill/>
        </p:spPr>
        <p:txBody>
          <a:bodyPr wrap="square" rtlCol="0">
            <a:spAutoFit/>
          </a:bodyPr>
          <a:lstStyle/>
          <a:p>
            <a:r>
              <a:rPr lang="es-AR" dirty="0" err="1">
                <a:latin typeface="Abadi" panose="020B0604020104020204" pitchFamily="34" charset="0"/>
              </a:rPr>
              <a:t>Request</a:t>
            </a:r>
            <a:endParaRPr lang="es-AR" dirty="0">
              <a:latin typeface="Abadi" panose="020B0604020104020204" pitchFamily="34" charset="0"/>
            </a:endParaRPr>
          </a:p>
        </p:txBody>
      </p:sp>
      <p:sp>
        <p:nvSpPr>
          <p:cNvPr id="17" name="CuadroTexto 16">
            <a:extLst>
              <a:ext uri="{FF2B5EF4-FFF2-40B4-BE49-F238E27FC236}">
                <a16:creationId xmlns:a16="http://schemas.microsoft.com/office/drawing/2014/main" id="{0C25B173-965D-1CA5-B36E-1C7EC3E452C5}"/>
              </a:ext>
            </a:extLst>
          </p:cNvPr>
          <p:cNvSpPr txBox="1"/>
          <p:nvPr/>
        </p:nvSpPr>
        <p:spPr>
          <a:xfrm>
            <a:off x="7566745" y="4411237"/>
            <a:ext cx="1695796" cy="369332"/>
          </a:xfrm>
          <a:prstGeom prst="rect">
            <a:avLst/>
          </a:prstGeom>
          <a:noFill/>
        </p:spPr>
        <p:txBody>
          <a:bodyPr wrap="square" rtlCol="0">
            <a:spAutoFit/>
          </a:bodyPr>
          <a:lstStyle/>
          <a:p>
            <a:r>
              <a:rPr lang="es-AR" dirty="0">
                <a:latin typeface="Abadi" panose="020B0604020104020204" pitchFamily="34" charset="0"/>
              </a:rPr>
              <a:t>Response</a:t>
            </a:r>
          </a:p>
        </p:txBody>
      </p:sp>
      <p:sp>
        <p:nvSpPr>
          <p:cNvPr id="18" name="CuadroTexto 17">
            <a:extLst>
              <a:ext uri="{FF2B5EF4-FFF2-40B4-BE49-F238E27FC236}">
                <a16:creationId xmlns:a16="http://schemas.microsoft.com/office/drawing/2014/main" id="{5C8CA067-8887-613D-0EDC-85B1382DCD19}"/>
              </a:ext>
            </a:extLst>
          </p:cNvPr>
          <p:cNvSpPr txBox="1"/>
          <p:nvPr/>
        </p:nvSpPr>
        <p:spPr>
          <a:xfrm>
            <a:off x="3484115" y="5651839"/>
            <a:ext cx="1695796" cy="369332"/>
          </a:xfrm>
          <a:prstGeom prst="rect">
            <a:avLst/>
          </a:prstGeom>
          <a:noFill/>
        </p:spPr>
        <p:txBody>
          <a:bodyPr wrap="square" rtlCol="0">
            <a:spAutoFit/>
          </a:bodyPr>
          <a:lstStyle/>
          <a:p>
            <a:r>
              <a:rPr lang="es-AR" dirty="0" err="1">
                <a:latin typeface="Abadi" panose="020B0604020104020204" pitchFamily="34" charset="0"/>
              </a:rPr>
              <a:t>Request</a:t>
            </a:r>
            <a:endParaRPr lang="es-AR" dirty="0">
              <a:latin typeface="Abadi" panose="020B0604020104020204" pitchFamily="34" charset="0"/>
            </a:endParaRPr>
          </a:p>
        </p:txBody>
      </p:sp>
      <p:sp>
        <p:nvSpPr>
          <p:cNvPr id="19" name="CuadroTexto 18">
            <a:extLst>
              <a:ext uri="{FF2B5EF4-FFF2-40B4-BE49-F238E27FC236}">
                <a16:creationId xmlns:a16="http://schemas.microsoft.com/office/drawing/2014/main" id="{7F7115E3-7CE3-C411-B74E-AD4055E92C2D}"/>
              </a:ext>
            </a:extLst>
          </p:cNvPr>
          <p:cNvSpPr txBox="1"/>
          <p:nvPr/>
        </p:nvSpPr>
        <p:spPr>
          <a:xfrm>
            <a:off x="7566740" y="5645344"/>
            <a:ext cx="1695796" cy="369332"/>
          </a:xfrm>
          <a:prstGeom prst="rect">
            <a:avLst/>
          </a:prstGeom>
          <a:noFill/>
        </p:spPr>
        <p:txBody>
          <a:bodyPr wrap="square" rtlCol="0">
            <a:spAutoFit/>
          </a:bodyPr>
          <a:lstStyle/>
          <a:p>
            <a:r>
              <a:rPr lang="es-AR" dirty="0">
                <a:latin typeface="Abadi" panose="020B0604020104020204" pitchFamily="34" charset="0"/>
              </a:rPr>
              <a:t>Response</a:t>
            </a:r>
          </a:p>
        </p:txBody>
      </p:sp>
      <p:cxnSp>
        <p:nvCxnSpPr>
          <p:cNvPr id="21" name="Conector recto de flecha 20">
            <a:extLst>
              <a:ext uri="{FF2B5EF4-FFF2-40B4-BE49-F238E27FC236}">
                <a16:creationId xmlns:a16="http://schemas.microsoft.com/office/drawing/2014/main" id="{6790E62D-1EE5-EDB5-A0D8-A9E7FBA22468}"/>
              </a:ext>
            </a:extLst>
          </p:cNvPr>
          <p:cNvCxnSpPr/>
          <p:nvPr/>
        </p:nvCxnSpPr>
        <p:spPr>
          <a:xfrm>
            <a:off x="3046590" y="4891723"/>
            <a:ext cx="18360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E371376B-E18E-C727-06B5-DD4FB0798164}"/>
              </a:ext>
            </a:extLst>
          </p:cNvPr>
          <p:cNvCxnSpPr/>
          <p:nvPr/>
        </p:nvCxnSpPr>
        <p:spPr>
          <a:xfrm>
            <a:off x="7255601" y="4891723"/>
            <a:ext cx="18360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A50DA017-E9E1-2F9E-6DBE-3B83A77A4FAA}"/>
              </a:ext>
            </a:extLst>
          </p:cNvPr>
          <p:cNvCxnSpPr/>
          <p:nvPr/>
        </p:nvCxnSpPr>
        <p:spPr>
          <a:xfrm>
            <a:off x="2976494" y="6166948"/>
            <a:ext cx="18360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id="{BD5BC6BA-E2DB-D7E1-F48A-33A6851B4351}"/>
              </a:ext>
            </a:extLst>
          </p:cNvPr>
          <p:cNvCxnSpPr/>
          <p:nvPr/>
        </p:nvCxnSpPr>
        <p:spPr>
          <a:xfrm>
            <a:off x="7255601" y="6123682"/>
            <a:ext cx="18360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ángulo: esquinas redondeadas 1">
            <a:extLst>
              <a:ext uri="{FF2B5EF4-FFF2-40B4-BE49-F238E27FC236}">
                <a16:creationId xmlns:a16="http://schemas.microsoft.com/office/drawing/2014/main" id="{D97DFB81-BDCF-464E-6414-B76282E3770B}"/>
              </a:ext>
            </a:extLst>
          </p:cNvPr>
          <p:cNvSpPr/>
          <p:nvPr/>
        </p:nvSpPr>
        <p:spPr>
          <a:xfrm>
            <a:off x="8206497" y="2397904"/>
            <a:ext cx="1168571" cy="1093184"/>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CuadroTexto 6">
            <a:extLst>
              <a:ext uri="{FF2B5EF4-FFF2-40B4-BE49-F238E27FC236}">
                <a16:creationId xmlns:a16="http://schemas.microsoft.com/office/drawing/2014/main" id="{ACFB7966-D1A6-7336-31C2-39BEA95AC895}"/>
              </a:ext>
            </a:extLst>
          </p:cNvPr>
          <p:cNvSpPr txBox="1"/>
          <p:nvPr/>
        </p:nvSpPr>
        <p:spPr>
          <a:xfrm>
            <a:off x="8355824" y="3474521"/>
            <a:ext cx="799709" cy="400110"/>
          </a:xfrm>
          <a:prstGeom prst="rect">
            <a:avLst/>
          </a:prstGeom>
          <a:noFill/>
        </p:spPr>
        <p:txBody>
          <a:bodyPr wrap="square" rtlCol="0">
            <a:spAutoFit/>
          </a:bodyPr>
          <a:lstStyle/>
          <a:p>
            <a:r>
              <a:rPr lang="es-AR" sz="2000" dirty="0">
                <a:latin typeface="Abadi" panose="020B0604020104020204" pitchFamily="34" charset="0"/>
              </a:rPr>
              <a:t>Client</a:t>
            </a:r>
          </a:p>
        </p:txBody>
      </p:sp>
      <p:sp>
        <p:nvSpPr>
          <p:cNvPr id="9" name="CuadroTexto 8">
            <a:extLst>
              <a:ext uri="{FF2B5EF4-FFF2-40B4-BE49-F238E27FC236}">
                <a16:creationId xmlns:a16="http://schemas.microsoft.com/office/drawing/2014/main" id="{363CB982-FA1C-5AE3-9072-7C206C26DA8C}"/>
              </a:ext>
            </a:extLst>
          </p:cNvPr>
          <p:cNvSpPr txBox="1"/>
          <p:nvPr/>
        </p:nvSpPr>
        <p:spPr>
          <a:xfrm>
            <a:off x="8314435" y="4479259"/>
            <a:ext cx="874102" cy="400110"/>
          </a:xfrm>
          <a:prstGeom prst="rect">
            <a:avLst/>
          </a:prstGeom>
          <a:noFill/>
        </p:spPr>
        <p:txBody>
          <a:bodyPr wrap="square" rtlCol="0">
            <a:spAutoFit/>
          </a:bodyPr>
          <a:lstStyle/>
          <a:p>
            <a:r>
              <a:rPr lang="es-AR" sz="2000" dirty="0">
                <a:latin typeface="Abadi" panose="020B0604020104020204" pitchFamily="34" charset="0"/>
              </a:rPr>
              <a:t>Server</a:t>
            </a:r>
          </a:p>
        </p:txBody>
      </p:sp>
      <p:sp>
        <p:nvSpPr>
          <p:cNvPr id="10" name="Rectángulo: esquinas redondeadas 9">
            <a:extLst>
              <a:ext uri="{FF2B5EF4-FFF2-40B4-BE49-F238E27FC236}">
                <a16:creationId xmlns:a16="http://schemas.microsoft.com/office/drawing/2014/main" id="{BBDFCCED-A989-01A2-3F6C-B0E753E72E39}"/>
              </a:ext>
            </a:extLst>
          </p:cNvPr>
          <p:cNvSpPr/>
          <p:nvPr/>
        </p:nvSpPr>
        <p:spPr>
          <a:xfrm>
            <a:off x="9814885" y="3968302"/>
            <a:ext cx="1463041" cy="756980"/>
          </a:xfrm>
          <a:prstGeom prst="round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3" name="Rectángulo: esquinas redondeadas 12">
            <a:extLst>
              <a:ext uri="{FF2B5EF4-FFF2-40B4-BE49-F238E27FC236}">
                <a16:creationId xmlns:a16="http://schemas.microsoft.com/office/drawing/2014/main" id="{D6F54976-A4F9-7BA3-E9FA-C3ED77A657B2}"/>
              </a:ext>
            </a:extLst>
          </p:cNvPr>
          <p:cNvSpPr/>
          <p:nvPr/>
        </p:nvSpPr>
        <p:spPr>
          <a:xfrm>
            <a:off x="6412009" y="4110767"/>
            <a:ext cx="1463041" cy="299259"/>
          </a:xfrm>
          <a:prstGeom prst="roundRect">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4" name="Flecha: a la derecha 13">
            <a:extLst>
              <a:ext uri="{FF2B5EF4-FFF2-40B4-BE49-F238E27FC236}">
                <a16:creationId xmlns:a16="http://schemas.microsoft.com/office/drawing/2014/main" id="{5F07A412-0A07-061D-04DC-C60447AB8FF3}"/>
              </a:ext>
            </a:extLst>
          </p:cNvPr>
          <p:cNvSpPr/>
          <p:nvPr/>
        </p:nvSpPr>
        <p:spPr>
          <a:xfrm rot="7956231">
            <a:off x="6779493" y="3305361"/>
            <a:ext cx="1143583" cy="37145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5" name="Flecha: a la derecha 14">
            <a:extLst>
              <a:ext uri="{FF2B5EF4-FFF2-40B4-BE49-F238E27FC236}">
                <a16:creationId xmlns:a16="http://schemas.microsoft.com/office/drawing/2014/main" id="{26F499BE-1294-FADD-B350-1CDEBF77C09C}"/>
              </a:ext>
            </a:extLst>
          </p:cNvPr>
          <p:cNvSpPr/>
          <p:nvPr/>
        </p:nvSpPr>
        <p:spPr>
          <a:xfrm rot="2699901">
            <a:off x="6876779" y="5029226"/>
            <a:ext cx="1143583" cy="37145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6" name="Flecha: a la derecha 15">
            <a:extLst>
              <a:ext uri="{FF2B5EF4-FFF2-40B4-BE49-F238E27FC236}">
                <a16:creationId xmlns:a16="http://schemas.microsoft.com/office/drawing/2014/main" id="{4E117859-C6D4-026F-1C4C-58813E6A2F98}"/>
              </a:ext>
            </a:extLst>
          </p:cNvPr>
          <p:cNvSpPr/>
          <p:nvPr/>
        </p:nvSpPr>
        <p:spPr>
          <a:xfrm rot="18982631">
            <a:off x="9555924" y="5116831"/>
            <a:ext cx="1143583" cy="37145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7" name="Flecha: a la derecha 16">
            <a:extLst>
              <a:ext uri="{FF2B5EF4-FFF2-40B4-BE49-F238E27FC236}">
                <a16:creationId xmlns:a16="http://schemas.microsoft.com/office/drawing/2014/main" id="{C7519D98-ACD7-016B-E150-277DCDD509EF}"/>
              </a:ext>
            </a:extLst>
          </p:cNvPr>
          <p:cNvSpPr/>
          <p:nvPr/>
        </p:nvSpPr>
        <p:spPr>
          <a:xfrm rot="13416000">
            <a:off x="9606674" y="3225703"/>
            <a:ext cx="1143583" cy="37145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8" name="CuadroTexto 17">
            <a:extLst>
              <a:ext uri="{FF2B5EF4-FFF2-40B4-BE49-F238E27FC236}">
                <a16:creationId xmlns:a16="http://schemas.microsoft.com/office/drawing/2014/main" id="{1B2C18CE-2C51-33E2-20C5-760C39BBBBBE}"/>
              </a:ext>
            </a:extLst>
          </p:cNvPr>
          <p:cNvSpPr txBox="1"/>
          <p:nvPr/>
        </p:nvSpPr>
        <p:spPr>
          <a:xfrm>
            <a:off x="770011" y="2201445"/>
            <a:ext cx="4226043"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accent3">
                    <a:lumMod val="25000"/>
                  </a:schemeClr>
                </a:solidFill>
                <a:latin typeface="Abadi" panose="020B0604020104020204" pitchFamily="34" charset="0"/>
              </a:rPr>
              <a:t>API :</a:t>
            </a:r>
            <a:endParaRPr lang="es-AR" sz="2400" dirty="0">
              <a:latin typeface="Abadi" panose="020B0604020104020204" pitchFamily="34" charset="0"/>
            </a:endParaRPr>
          </a:p>
          <a:p>
            <a:endParaRPr lang="es-AR" sz="2400" dirty="0">
              <a:latin typeface="Abadi" panose="020B0604020104020204" pitchFamily="34" charset="0"/>
            </a:endParaRPr>
          </a:p>
        </p:txBody>
      </p:sp>
      <p:sp>
        <p:nvSpPr>
          <p:cNvPr id="19" name="Rectangle 1">
            <a:extLst>
              <a:ext uri="{FF2B5EF4-FFF2-40B4-BE49-F238E27FC236}">
                <a16:creationId xmlns:a16="http://schemas.microsoft.com/office/drawing/2014/main" id="{50A2644B-118A-74F5-5D44-41B0040CBAAE}"/>
              </a:ext>
            </a:extLst>
          </p:cNvPr>
          <p:cNvSpPr>
            <a:spLocks noChangeArrowheads="1"/>
          </p:cNvSpPr>
          <p:nvPr/>
        </p:nvSpPr>
        <p:spPr bwMode="auto">
          <a:xfrm>
            <a:off x="770012" y="2816998"/>
            <a:ext cx="422604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sz="2400" b="0" i="0" u="none" strike="noStrike" cap="none" normalizeH="0" baseline="0" dirty="0">
                <a:ln>
                  <a:noFill/>
                </a:ln>
                <a:solidFill>
                  <a:srgbClr val="212121"/>
                </a:solidFill>
                <a:effectLst/>
                <a:latin typeface="Arial Unicode MS" panose="020B0604020202020204" pitchFamily="34" charset="-128"/>
              </a:rPr>
              <a:t>https://api.spacexdata.com/v4/launches/past</a:t>
            </a:r>
            <a:r>
              <a:rPr kumimoji="0" lang="es-AR" altLang="es-AR" sz="2400" b="0" i="0" u="none" strike="noStrike" cap="none" normalizeH="0" baseline="0" dirty="0">
                <a:ln>
                  <a:noFill/>
                </a:ln>
                <a:solidFill>
                  <a:schemeClr val="tx1"/>
                </a:solidFill>
                <a:effectLst/>
              </a:rPr>
              <a:t> </a:t>
            </a:r>
            <a:endParaRPr kumimoji="0" lang="es-AR" altLang="es-AR" sz="2400" b="0" i="0" u="none" strike="noStrike" cap="none" normalizeH="0" baseline="0" dirty="0">
              <a:ln>
                <a:noFill/>
              </a:ln>
              <a:solidFill>
                <a:schemeClr val="tx1"/>
              </a:solidFill>
              <a:effectLst/>
              <a:latin typeface="Arial" panose="020B0604020202020204" pitchFamily="34" charset="0"/>
            </a:endParaRPr>
          </a:p>
        </p:txBody>
      </p:sp>
      <p:sp>
        <p:nvSpPr>
          <p:cNvPr id="21" name="CuadroTexto 20">
            <a:extLst>
              <a:ext uri="{FF2B5EF4-FFF2-40B4-BE49-F238E27FC236}">
                <a16:creationId xmlns:a16="http://schemas.microsoft.com/office/drawing/2014/main" id="{576BE504-6895-F87A-281F-FD576475E106}"/>
              </a:ext>
            </a:extLst>
          </p:cNvPr>
          <p:cNvSpPr txBox="1"/>
          <p:nvPr/>
        </p:nvSpPr>
        <p:spPr>
          <a:xfrm>
            <a:off x="767993" y="3970232"/>
            <a:ext cx="4226043"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accent3">
                    <a:lumMod val="25000"/>
                  </a:schemeClr>
                </a:solidFill>
                <a:latin typeface="Abadi" panose="020B0604020104020204" pitchFamily="34" charset="0"/>
              </a:rPr>
              <a:t>GitHub URL </a:t>
            </a:r>
            <a:r>
              <a:rPr lang="es-AR" sz="2400" dirty="0">
                <a:latin typeface="Abadi" panose="020B0604020104020204" pitchFamily="34" charset="0"/>
              </a:rPr>
              <a:t>:</a:t>
            </a:r>
          </a:p>
          <a:p>
            <a:endParaRPr lang="es-AR" sz="2400" dirty="0">
              <a:latin typeface="Abadi" panose="020B0604020104020204" pitchFamily="34" charset="0"/>
            </a:endParaRPr>
          </a:p>
        </p:txBody>
      </p:sp>
      <p:sp>
        <p:nvSpPr>
          <p:cNvPr id="24" name="CuadroTexto 23">
            <a:extLst>
              <a:ext uri="{FF2B5EF4-FFF2-40B4-BE49-F238E27FC236}">
                <a16:creationId xmlns:a16="http://schemas.microsoft.com/office/drawing/2014/main" id="{AD9A4241-9929-60F8-B810-2D1B3C2E7BB2}"/>
              </a:ext>
            </a:extLst>
          </p:cNvPr>
          <p:cNvSpPr txBox="1"/>
          <p:nvPr/>
        </p:nvSpPr>
        <p:spPr>
          <a:xfrm>
            <a:off x="770012" y="4751911"/>
            <a:ext cx="4226043" cy="1200329"/>
          </a:xfrm>
          <a:prstGeom prst="rect">
            <a:avLst/>
          </a:prstGeom>
          <a:noFill/>
        </p:spPr>
        <p:txBody>
          <a:bodyPr wrap="square">
            <a:spAutoFit/>
          </a:bodyPr>
          <a:lstStyle/>
          <a:p>
            <a:r>
              <a:rPr lang="es-AR" dirty="0" err="1">
                <a:hlinkClick r:id="rId6"/>
              </a:rPr>
              <a:t>Applied</a:t>
            </a:r>
            <a:r>
              <a:rPr lang="es-AR" dirty="0">
                <a:hlinkClick r:id="rId6"/>
              </a:rPr>
              <a:t>-Data-</a:t>
            </a:r>
            <a:r>
              <a:rPr lang="es-AR" dirty="0" err="1">
                <a:hlinkClick r:id="rId6"/>
              </a:rPr>
              <a:t>Science</a:t>
            </a:r>
            <a:r>
              <a:rPr lang="es-AR" dirty="0">
                <a:hlinkClick r:id="rId6"/>
              </a:rPr>
              <a:t>-</a:t>
            </a:r>
            <a:r>
              <a:rPr lang="es-AR" dirty="0" err="1">
                <a:hlinkClick r:id="rId6"/>
              </a:rPr>
              <a:t>Capstone</a:t>
            </a:r>
            <a:r>
              <a:rPr lang="es-AR" dirty="0">
                <a:hlinkClick r:id="rId6"/>
              </a:rPr>
              <a:t>/</a:t>
            </a:r>
            <a:r>
              <a:rPr lang="es-AR" dirty="0" err="1">
                <a:hlinkClick r:id="rId6"/>
              </a:rPr>
              <a:t>jupyter</a:t>
            </a:r>
            <a:r>
              <a:rPr lang="es-AR" dirty="0">
                <a:hlinkClick r:id="rId6"/>
              </a:rPr>
              <a:t>-</a:t>
            </a:r>
            <a:r>
              <a:rPr lang="es-AR" dirty="0" err="1">
                <a:hlinkClick r:id="rId6"/>
              </a:rPr>
              <a:t>labs</a:t>
            </a:r>
            <a:r>
              <a:rPr lang="es-AR" dirty="0">
                <a:hlinkClick r:id="rId6"/>
              </a:rPr>
              <a:t>-</a:t>
            </a:r>
            <a:r>
              <a:rPr lang="es-AR" dirty="0" err="1">
                <a:hlinkClick r:id="rId6"/>
              </a:rPr>
              <a:t>spacex</a:t>
            </a:r>
            <a:r>
              <a:rPr lang="es-AR" dirty="0">
                <a:hlinkClick r:id="rId6"/>
              </a:rPr>
              <a:t>-data-</a:t>
            </a:r>
            <a:r>
              <a:rPr lang="es-AR" dirty="0" err="1">
                <a:hlinkClick r:id="rId6"/>
              </a:rPr>
              <a:t>collection</a:t>
            </a:r>
            <a:r>
              <a:rPr lang="es-AR" dirty="0">
                <a:hlinkClick r:id="rId6"/>
              </a:rPr>
              <a:t>-</a:t>
            </a:r>
            <a:r>
              <a:rPr lang="es-AR" dirty="0" err="1">
                <a:hlinkClick r:id="rId6"/>
              </a:rPr>
              <a:t>api.ipynb</a:t>
            </a:r>
            <a:r>
              <a:rPr lang="es-AR" dirty="0">
                <a:hlinkClick r:id="rId6"/>
              </a:rPr>
              <a:t> at </a:t>
            </a:r>
            <a:r>
              <a:rPr lang="es-AR" dirty="0" err="1">
                <a:hlinkClick r:id="rId6"/>
              </a:rPr>
              <a:t>main</a:t>
            </a:r>
            <a:r>
              <a:rPr lang="es-AR" dirty="0">
                <a:hlinkClick r:id="rId6"/>
              </a:rPr>
              <a:t> · </a:t>
            </a:r>
            <a:r>
              <a:rPr lang="es-AR" dirty="0" err="1">
                <a:hlinkClick r:id="rId6"/>
              </a:rPr>
              <a:t>TheBarronInDecline</a:t>
            </a:r>
            <a:r>
              <a:rPr lang="es-AR" dirty="0">
                <a:hlinkClick r:id="rId6"/>
              </a:rPr>
              <a:t>/</a:t>
            </a:r>
            <a:r>
              <a:rPr lang="es-AR" dirty="0" err="1">
                <a:hlinkClick r:id="rId6"/>
              </a:rPr>
              <a:t>Applied</a:t>
            </a:r>
            <a:r>
              <a:rPr lang="es-AR" dirty="0">
                <a:hlinkClick r:id="rId6"/>
              </a:rPr>
              <a:t>-Data-</a:t>
            </a:r>
            <a:r>
              <a:rPr lang="es-AR" dirty="0" err="1">
                <a:hlinkClick r:id="rId6"/>
              </a:rPr>
              <a:t>Science</a:t>
            </a:r>
            <a:r>
              <a:rPr lang="es-AR" dirty="0">
                <a:hlinkClick r:id="rId6"/>
              </a:rPr>
              <a:t>-</a:t>
            </a:r>
            <a:r>
              <a:rPr lang="es-AR" dirty="0" err="1">
                <a:hlinkClick r:id="rId6"/>
              </a:rPr>
              <a:t>Capstone</a:t>
            </a:r>
            <a:endParaRPr lang="es-AR" dirty="0"/>
          </a:p>
        </p:txBody>
      </p:sp>
      <p:sp>
        <p:nvSpPr>
          <p:cNvPr id="25" name="Rectángulo: esquinas redondeadas 24">
            <a:extLst>
              <a:ext uri="{FF2B5EF4-FFF2-40B4-BE49-F238E27FC236}">
                <a16:creationId xmlns:a16="http://schemas.microsoft.com/office/drawing/2014/main" id="{95517735-44FE-7852-7E0E-883CB4DF3B3F}"/>
              </a:ext>
            </a:extLst>
          </p:cNvPr>
          <p:cNvSpPr/>
          <p:nvPr/>
        </p:nvSpPr>
        <p:spPr>
          <a:xfrm>
            <a:off x="8206496" y="4984787"/>
            <a:ext cx="1168571" cy="1093184"/>
          </a:xfrm>
          <a:prstGeom prst="roundRect">
            <a:avLst/>
          </a:prstGeom>
          <a:blipFill dpi="0" rotWithShape="1">
            <a:blip r:embed="rId7">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7" name="Rectángulo: esquinas redondeadas 26">
            <a:extLst>
              <a:ext uri="{FF2B5EF4-FFF2-40B4-BE49-F238E27FC236}">
                <a16:creationId xmlns:a16="http://schemas.microsoft.com/office/drawing/2014/main" id="{E1290453-ECA0-DA97-6BE1-6E2D783B54B2}"/>
              </a:ext>
            </a:extLst>
          </p:cNvPr>
          <p:cNvSpPr/>
          <p:nvPr/>
        </p:nvSpPr>
        <p:spPr>
          <a:xfrm>
            <a:off x="6096000" y="2201445"/>
            <a:ext cx="5325988" cy="4117905"/>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AR"/>
          </a:p>
        </p:txBody>
      </p:sp>
      <p:sp>
        <p:nvSpPr>
          <p:cNvPr id="28" name="CuadroTexto 27">
            <a:extLst>
              <a:ext uri="{FF2B5EF4-FFF2-40B4-BE49-F238E27FC236}">
                <a16:creationId xmlns:a16="http://schemas.microsoft.com/office/drawing/2014/main" id="{9FC06F11-D434-8CAA-B700-4B337C767570}"/>
              </a:ext>
            </a:extLst>
          </p:cNvPr>
          <p:cNvSpPr txBox="1"/>
          <p:nvPr/>
        </p:nvSpPr>
        <p:spPr>
          <a:xfrm>
            <a:off x="7984225" y="1779425"/>
            <a:ext cx="1843454" cy="369332"/>
          </a:xfrm>
          <a:prstGeom prst="rect">
            <a:avLst/>
          </a:prstGeom>
          <a:noFill/>
        </p:spPr>
        <p:txBody>
          <a:bodyPr wrap="square" rtlCol="0">
            <a:spAutoFit/>
          </a:bodyPr>
          <a:lstStyle/>
          <a:p>
            <a:r>
              <a:rPr lang="es-AR" dirty="0"/>
              <a:t>HTTP </a:t>
            </a:r>
            <a:r>
              <a:rPr lang="es-AR" dirty="0" err="1"/>
              <a:t>protocol</a:t>
            </a:r>
            <a:endParaRPr lang="es-AR"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Source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https://en.wikipedia.org/wiki/List_of_Falcon_9_and_Falcon_Heavy_launches</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p>
          <a:p>
            <a:pPr marL="0" indent="0">
              <a:lnSpc>
                <a:spcPct val="100000"/>
              </a:lnSpc>
              <a:spcBef>
                <a:spcPts val="1400"/>
              </a:spcBef>
              <a:buNone/>
            </a:pPr>
            <a:r>
              <a:rPr lang="es-AR" sz="1600" dirty="0" err="1">
                <a:hlinkClick r:id="rId4"/>
              </a:rPr>
              <a:t>Applied</a:t>
            </a:r>
            <a:r>
              <a:rPr lang="es-AR" sz="1600" dirty="0">
                <a:hlinkClick r:id="rId4"/>
              </a:rPr>
              <a:t>-Data-</a:t>
            </a:r>
            <a:r>
              <a:rPr lang="es-AR" sz="1600" dirty="0" err="1">
                <a:hlinkClick r:id="rId4"/>
              </a:rPr>
              <a:t>Science</a:t>
            </a:r>
            <a:r>
              <a:rPr lang="es-AR" sz="1600" dirty="0">
                <a:hlinkClick r:id="rId4"/>
              </a:rPr>
              <a:t>-</a:t>
            </a:r>
            <a:r>
              <a:rPr lang="es-AR" sz="1600" dirty="0" err="1">
                <a:hlinkClick r:id="rId4"/>
              </a:rPr>
              <a:t>Capstone</a:t>
            </a:r>
            <a:r>
              <a:rPr lang="es-AR" sz="1600" dirty="0">
                <a:hlinkClick r:id="rId4"/>
              </a:rPr>
              <a:t>/</a:t>
            </a:r>
            <a:r>
              <a:rPr lang="es-AR" sz="1600" dirty="0" err="1">
                <a:hlinkClick r:id="rId4"/>
              </a:rPr>
              <a:t>jupyter-labs-webscraping.ipynb</a:t>
            </a:r>
            <a:r>
              <a:rPr lang="es-AR" sz="1600" dirty="0">
                <a:hlinkClick r:id="rId4"/>
              </a:rPr>
              <a:t> at </a:t>
            </a:r>
            <a:r>
              <a:rPr lang="es-AR" sz="1600" dirty="0" err="1">
                <a:hlinkClick r:id="rId4"/>
              </a:rPr>
              <a:t>main</a:t>
            </a:r>
            <a:r>
              <a:rPr lang="es-AR" sz="1600" dirty="0">
                <a:hlinkClick r:id="rId4"/>
              </a:rPr>
              <a:t> · </a:t>
            </a:r>
            <a:r>
              <a:rPr lang="es-AR" sz="1600" dirty="0" err="1">
                <a:hlinkClick r:id="rId4"/>
              </a:rPr>
              <a:t>TheBarronInDecline</a:t>
            </a:r>
            <a:r>
              <a:rPr lang="es-AR" sz="1600" dirty="0">
                <a:hlinkClick r:id="rId4"/>
              </a:rPr>
              <a:t>/</a:t>
            </a:r>
            <a:r>
              <a:rPr lang="es-AR" sz="1600" dirty="0" err="1">
                <a:hlinkClick r:id="rId4"/>
              </a:rPr>
              <a:t>Applied</a:t>
            </a:r>
            <a:r>
              <a:rPr lang="es-AR" sz="1600" dirty="0">
                <a:hlinkClick r:id="rId4"/>
              </a:rPr>
              <a:t>-Data-</a:t>
            </a:r>
            <a:r>
              <a:rPr lang="es-AR" sz="1600" dirty="0" err="1">
                <a:hlinkClick r:id="rId4"/>
              </a:rPr>
              <a:t>Science</a:t>
            </a:r>
            <a:r>
              <a:rPr lang="es-AR" sz="1600" dirty="0">
                <a:hlinkClick r:id="rId4"/>
              </a:rPr>
              <a:t>-</a:t>
            </a:r>
            <a:r>
              <a:rPr lang="es-AR" sz="1600" dirty="0" err="1">
                <a:hlinkClick r:id="rId4"/>
              </a:rPr>
              <a:t>Capstone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18" name="Rectángulo: esquinas redondeadas 17">
            <a:extLst>
              <a:ext uri="{FF2B5EF4-FFF2-40B4-BE49-F238E27FC236}">
                <a16:creationId xmlns:a16="http://schemas.microsoft.com/office/drawing/2014/main" id="{BDBC9486-E5E3-836F-0E74-BA5ECAF25B1F}"/>
              </a:ext>
            </a:extLst>
          </p:cNvPr>
          <p:cNvSpPr/>
          <p:nvPr/>
        </p:nvSpPr>
        <p:spPr>
          <a:xfrm>
            <a:off x="8206497" y="2397904"/>
            <a:ext cx="1168571" cy="1093184"/>
          </a:xfrm>
          <a:prstGeom prst="roundRect">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9" name="CuadroTexto 18">
            <a:extLst>
              <a:ext uri="{FF2B5EF4-FFF2-40B4-BE49-F238E27FC236}">
                <a16:creationId xmlns:a16="http://schemas.microsoft.com/office/drawing/2014/main" id="{49DE59FE-C4DE-F7EE-97F0-280B71C82D56}"/>
              </a:ext>
            </a:extLst>
          </p:cNvPr>
          <p:cNvSpPr txBox="1"/>
          <p:nvPr/>
        </p:nvSpPr>
        <p:spPr>
          <a:xfrm>
            <a:off x="8355824" y="3474521"/>
            <a:ext cx="799709" cy="400110"/>
          </a:xfrm>
          <a:prstGeom prst="rect">
            <a:avLst/>
          </a:prstGeom>
          <a:noFill/>
        </p:spPr>
        <p:txBody>
          <a:bodyPr wrap="square" rtlCol="0">
            <a:spAutoFit/>
          </a:bodyPr>
          <a:lstStyle/>
          <a:p>
            <a:r>
              <a:rPr lang="es-AR" sz="2000" dirty="0">
                <a:latin typeface="Abadi" panose="020B0604020104020204" pitchFamily="34" charset="0"/>
              </a:rPr>
              <a:t>Client</a:t>
            </a:r>
          </a:p>
        </p:txBody>
      </p:sp>
      <p:sp>
        <p:nvSpPr>
          <p:cNvPr id="20" name="CuadroTexto 19">
            <a:extLst>
              <a:ext uri="{FF2B5EF4-FFF2-40B4-BE49-F238E27FC236}">
                <a16:creationId xmlns:a16="http://schemas.microsoft.com/office/drawing/2014/main" id="{2D89BB53-2456-6823-54FB-CAF58BADB968}"/>
              </a:ext>
            </a:extLst>
          </p:cNvPr>
          <p:cNvSpPr txBox="1"/>
          <p:nvPr/>
        </p:nvSpPr>
        <p:spPr>
          <a:xfrm>
            <a:off x="8314435" y="4479259"/>
            <a:ext cx="874102" cy="400110"/>
          </a:xfrm>
          <a:prstGeom prst="rect">
            <a:avLst/>
          </a:prstGeom>
          <a:noFill/>
        </p:spPr>
        <p:txBody>
          <a:bodyPr wrap="square" rtlCol="0">
            <a:spAutoFit/>
          </a:bodyPr>
          <a:lstStyle/>
          <a:p>
            <a:r>
              <a:rPr lang="es-AR" sz="2000" dirty="0">
                <a:latin typeface="Abadi" panose="020B0604020104020204" pitchFamily="34" charset="0"/>
              </a:rPr>
              <a:t>Server</a:t>
            </a:r>
          </a:p>
        </p:txBody>
      </p:sp>
      <p:sp>
        <p:nvSpPr>
          <p:cNvPr id="22" name="Flecha: a la derecha 21">
            <a:extLst>
              <a:ext uri="{FF2B5EF4-FFF2-40B4-BE49-F238E27FC236}">
                <a16:creationId xmlns:a16="http://schemas.microsoft.com/office/drawing/2014/main" id="{CC5E3B45-DA9C-557D-E574-512BCB31605A}"/>
              </a:ext>
            </a:extLst>
          </p:cNvPr>
          <p:cNvSpPr/>
          <p:nvPr/>
        </p:nvSpPr>
        <p:spPr>
          <a:xfrm rot="7956231">
            <a:off x="6779493" y="3305361"/>
            <a:ext cx="1143583" cy="37145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3" name="Flecha: a la derecha 22">
            <a:extLst>
              <a:ext uri="{FF2B5EF4-FFF2-40B4-BE49-F238E27FC236}">
                <a16:creationId xmlns:a16="http://schemas.microsoft.com/office/drawing/2014/main" id="{4E8F094B-E852-CCE7-E42F-DA3813359E57}"/>
              </a:ext>
            </a:extLst>
          </p:cNvPr>
          <p:cNvSpPr/>
          <p:nvPr/>
        </p:nvSpPr>
        <p:spPr>
          <a:xfrm rot="2699901">
            <a:off x="6876779" y="5029226"/>
            <a:ext cx="1143583" cy="37145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4" name="Flecha: a la derecha 23">
            <a:extLst>
              <a:ext uri="{FF2B5EF4-FFF2-40B4-BE49-F238E27FC236}">
                <a16:creationId xmlns:a16="http://schemas.microsoft.com/office/drawing/2014/main" id="{0DA8E554-9F3D-1866-11AB-2E014AC03A86}"/>
              </a:ext>
            </a:extLst>
          </p:cNvPr>
          <p:cNvSpPr/>
          <p:nvPr/>
        </p:nvSpPr>
        <p:spPr>
          <a:xfrm rot="18982631">
            <a:off x="9555924" y="5116831"/>
            <a:ext cx="1143583" cy="37145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5" name="Flecha: a la derecha 24">
            <a:extLst>
              <a:ext uri="{FF2B5EF4-FFF2-40B4-BE49-F238E27FC236}">
                <a16:creationId xmlns:a16="http://schemas.microsoft.com/office/drawing/2014/main" id="{4BEBF346-8EF9-6D7B-21E2-77F357A39CF4}"/>
              </a:ext>
            </a:extLst>
          </p:cNvPr>
          <p:cNvSpPr/>
          <p:nvPr/>
        </p:nvSpPr>
        <p:spPr>
          <a:xfrm rot="13416000">
            <a:off x="9606674" y="3225703"/>
            <a:ext cx="1143583" cy="37145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6" name="Rectángulo: esquinas redondeadas 25">
            <a:extLst>
              <a:ext uri="{FF2B5EF4-FFF2-40B4-BE49-F238E27FC236}">
                <a16:creationId xmlns:a16="http://schemas.microsoft.com/office/drawing/2014/main" id="{ECD6E975-18BE-0184-9388-320ADB207FE7}"/>
              </a:ext>
            </a:extLst>
          </p:cNvPr>
          <p:cNvSpPr/>
          <p:nvPr/>
        </p:nvSpPr>
        <p:spPr>
          <a:xfrm>
            <a:off x="8206496" y="4984787"/>
            <a:ext cx="1168571" cy="1093184"/>
          </a:xfrm>
          <a:prstGeom prst="roundRect">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7" name="CuadroTexto 26">
            <a:extLst>
              <a:ext uri="{FF2B5EF4-FFF2-40B4-BE49-F238E27FC236}">
                <a16:creationId xmlns:a16="http://schemas.microsoft.com/office/drawing/2014/main" id="{EA1933E2-2054-DD3F-34A2-8682A2AC1807}"/>
              </a:ext>
            </a:extLst>
          </p:cNvPr>
          <p:cNvSpPr txBox="1"/>
          <p:nvPr/>
        </p:nvSpPr>
        <p:spPr>
          <a:xfrm>
            <a:off x="7984225" y="1779425"/>
            <a:ext cx="1843454" cy="369332"/>
          </a:xfrm>
          <a:prstGeom prst="rect">
            <a:avLst/>
          </a:prstGeom>
          <a:noFill/>
        </p:spPr>
        <p:txBody>
          <a:bodyPr wrap="square" rtlCol="0">
            <a:spAutoFit/>
          </a:bodyPr>
          <a:lstStyle/>
          <a:p>
            <a:r>
              <a:rPr lang="es-AR" dirty="0"/>
              <a:t>HTTP </a:t>
            </a:r>
            <a:r>
              <a:rPr lang="es-AR" dirty="0" err="1"/>
              <a:t>protocol</a:t>
            </a:r>
            <a:endParaRPr lang="es-AR" dirty="0"/>
          </a:p>
        </p:txBody>
      </p:sp>
      <p:sp>
        <p:nvSpPr>
          <p:cNvPr id="38" name="Rectángulo: esquinas redondeadas 37">
            <a:extLst>
              <a:ext uri="{FF2B5EF4-FFF2-40B4-BE49-F238E27FC236}">
                <a16:creationId xmlns:a16="http://schemas.microsoft.com/office/drawing/2014/main" id="{1C9627B6-0BA8-3160-0005-BA3A2FBCF244}"/>
              </a:ext>
            </a:extLst>
          </p:cNvPr>
          <p:cNvSpPr/>
          <p:nvPr/>
        </p:nvSpPr>
        <p:spPr>
          <a:xfrm>
            <a:off x="6234545" y="2148757"/>
            <a:ext cx="5035044" cy="4170593"/>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AR"/>
          </a:p>
        </p:txBody>
      </p:sp>
      <p:sp>
        <p:nvSpPr>
          <p:cNvPr id="39" name="Rectángulo: esquinas redondeadas 38">
            <a:extLst>
              <a:ext uri="{FF2B5EF4-FFF2-40B4-BE49-F238E27FC236}">
                <a16:creationId xmlns:a16="http://schemas.microsoft.com/office/drawing/2014/main" id="{240B2F2F-41EB-3936-701A-ADBD68534156}"/>
              </a:ext>
            </a:extLst>
          </p:cNvPr>
          <p:cNvSpPr/>
          <p:nvPr/>
        </p:nvSpPr>
        <p:spPr>
          <a:xfrm>
            <a:off x="10158067" y="3940247"/>
            <a:ext cx="1041745" cy="939122"/>
          </a:xfrm>
          <a:prstGeom prst="roundRect">
            <a:avLst/>
          </a:prstGeom>
          <a:blipFill dpi="0" rotWithShape="1">
            <a:blip r:embed="rId7">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0" name="Rectángulo: esquinas redondeadas 39">
            <a:extLst>
              <a:ext uri="{FF2B5EF4-FFF2-40B4-BE49-F238E27FC236}">
                <a16:creationId xmlns:a16="http://schemas.microsoft.com/office/drawing/2014/main" id="{6BDAE8BB-368C-9783-A5EA-91BA5E426171}"/>
              </a:ext>
            </a:extLst>
          </p:cNvPr>
          <p:cNvSpPr/>
          <p:nvPr/>
        </p:nvSpPr>
        <p:spPr>
          <a:xfrm>
            <a:off x="6417425" y="4037680"/>
            <a:ext cx="1457625" cy="641634"/>
          </a:xfrm>
          <a:prstGeom prst="roundRect">
            <a:avLst/>
          </a:prstGeom>
          <a:blipFill dpi="0" rotWithShape="1">
            <a:blip r:embed="rId8">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1015</TotalTime>
  <Words>2402</Words>
  <Application>Microsoft Office PowerPoint</Application>
  <PresentationFormat>Panorámica</PresentationFormat>
  <Paragraphs>253</Paragraphs>
  <Slides>47</Slides>
  <Notes>4</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47</vt:i4>
      </vt:variant>
    </vt:vector>
  </HeadingPairs>
  <TitlesOfParts>
    <vt:vector size="54" baseType="lpstr">
      <vt:lpstr>Arial Unicode MS</vt:lpstr>
      <vt:lpstr>Abadi</vt:lpstr>
      <vt:lpstr>Arial</vt:lpstr>
      <vt:lpstr>Calibri</vt:lpstr>
      <vt:lpstr>IBM Plex Mono SemiBold</vt:lpstr>
      <vt:lpstr>Roboto</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Federico Agustin Tome</cp:lastModifiedBy>
  <cp:revision>237</cp:revision>
  <dcterms:created xsi:type="dcterms:W3CDTF">2021-04-29T18:58:34Z</dcterms:created>
  <dcterms:modified xsi:type="dcterms:W3CDTF">2025-03-25T20:37:15Z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